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8.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339" r:id="rId2"/>
    <p:sldId id="407" r:id="rId3"/>
    <p:sldId id="410" r:id="rId4"/>
    <p:sldId id="405" r:id="rId5"/>
    <p:sldId id="409" r:id="rId6"/>
    <p:sldId id="411" r:id="rId7"/>
    <p:sldId id="397" r:id="rId8"/>
    <p:sldId id="388" r:id="rId9"/>
    <p:sldId id="415" r:id="rId10"/>
    <p:sldId id="402" r:id="rId11"/>
    <p:sldId id="414" r:id="rId12"/>
    <p:sldId id="404" r:id="rId13"/>
    <p:sldId id="413" r:id="rId14"/>
    <p:sldId id="400" r:id="rId15"/>
    <p:sldId id="412" r:id="rId16"/>
    <p:sldId id="296" r:id="rId17"/>
    <p:sldId id="371" r:id="rId18"/>
    <p:sldId id="357" r:id="rId19"/>
  </p:sldIdLst>
  <p:sldSz cx="6858000" cy="9144000" type="screen4x3"/>
  <p:notesSz cx="7010400" cy="9296400"/>
  <p:defaultTex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04">
          <p15:clr>
            <a:srgbClr val="A4A3A4"/>
          </p15:clr>
        </p15:guide>
        <p15:guide id="2" pos="2160" userDrawn="1">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galde, Pam" initials="U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55E"/>
    <a:srgbClr val="AB5C57"/>
    <a:srgbClr val="89ABE3"/>
    <a:srgbClr val="000099"/>
    <a:srgbClr val="FF0000"/>
    <a:srgbClr val="800000"/>
    <a:srgbClr val="B2B2B2"/>
    <a:srgbClr val="6699FF"/>
    <a:srgbClr val="0033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67" autoAdjust="0"/>
    <p:restoredTop sz="94654" autoAdjust="0"/>
  </p:normalViewPr>
  <p:slideViewPr>
    <p:cSldViewPr showGuides="1">
      <p:cViewPr varScale="1">
        <p:scale>
          <a:sx n="55" d="100"/>
          <a:sy n="55" d="100"/>
        </p:scale>
        <p:origin x="2112" y="72"/>
      </p:cViewPr>
      <p:guideLst>
        <p:guide orient="horz" pos="1104"/>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1" d="100"/>
          <a:sy n="61" d="100"/>
        </p:scale>
        <p:origin x="-1714" y="-91"/>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3"/>
            <a:ext cx="3038145" cy="464205"/>
          </a:xfrm>
          <a:prstGeom prst="rect">
            <a:avLst/>
          </a:prstGeom>
          <a:noFill/>
          <a:ln w="9525">
            <a:noFill/>
            <a:miter lim="800000"/>
            <a:headEnd/>
            <a:tailEnd/>
          </a:ln>
          <a:effectLst/>
        </p:spPr>
        <p:txBody>
          <a:bodyPr vert="horz" wrap="square" lIns="93478" tIns="46737" rIns="93478" bIns="46737" numCol="1" anchor="t" anchorCtr="0" compatLnSpc="1">
            <a:prstTxWarp prst="textNoShape">
              <a:avLst/>
            </a:prstTxWarp>
          </a:bodyPr>
          <a:lstStyle>
            <a:lvl1pPr algn="l" defTabSz="933412">
              <a:defRPr sz="1100"/>
            </a:lvl1pPr>
          </a:lstStyle>
          <a:p>
            <a:pPr>
              <a:defRPr/>
            </a:pPr>
            <a:endParaRPr lang="en-US"/>
          </a:p>
        </p:txBody>
      </p:sp>
      <p:sp>
        <p:nvSpPr>
          <p:cNvPr id="113667" name="Rectangle 3"/>
          <p:cNvSpPr>
            <a:spLocks noGrp="1" noChangeArrowheads="1"/>
          </p:cNvSpPr>
          <p:nvPr>
            <p:ph type="dt" idx="1"/>
          </p:nvPr>
        </p:nvSpPr>
        <p:spPr bwMode="auto">
          <a:xfrm>
            <a:off x="3970735" y="3"/>
            <a:ext cx="3038145" cy="464205"/>
          </a:xfrm>
          <a:prstGeom prst="rect">
            <a:avLst/>
          </a:prstGeom>
          <a:noFill/>
          <a:ln w="9525">
            <a:noFill/>
            <a:miter lim="800000"/>
            <a:headEnd/>
            <a:tailEnd/>
          </a:ln>
          <a:effectLst/>
        </p:spPr>
        <p:txBody>
          <a:bodyPr vert="horz" wrap="square" lIns="93478" tIns="46737" rIns="93478" bIns="46737" numCol="1" anchor="t" anchorCtr="0" compatLnSpc="1">
            <a:prstTxWarp prst="textNoShape">
              <a:avLst/>
            </a:prstTxWarp>
          </a:bodyPr>
          <a:lstStyle>
            <a:lvl1pPr algn="r" defTabSz="933412">
              <a:defRPr sz="11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2198688" y="696913"/>
            <a:ext cx="2614612" cy="3487737"/>
          </a:xfrm>
          <a:prstGeom prst="rect">
            <a:avLst/>
          </a:prstGeom>
          <a:noFill/>
          <a:ln w="9525">
            <a:solidFill>
              <a:srgbClr val="000000"/>
            </a:solidFill>
            <a:miter lim="800000"/>
            <a:headEnd/>
            <a:tailEnd/>
          </a:ln>
        </p:spPr>
      </p:sp>
      <p:sp>
        <p:nvSpPr>
          <p:cNvPr id="113669" name="Rectangle 5"/>
          <p:cNvSpPr>
            <a:spLocks noGrp="1" noChangeArrowheads="1"/>
          </p:cNvSpPr>
          <p:nvPr>
            <p:ph type="body" sz="quarter" idx="3"/>
          </p:nvPr>
        </p:nvSpPr>
        <p:spPr bwMode="auto">
          <a:xfrm>
            <a:off x="701347" y="4416101"/>
            <a:ext cx="5607712" cy="4183995"/>
          </a:xfrm>
          <a:prstGeom prst="rect">
            <a:avLst/>
          </a:prstGeom>
          <a:noFill/>
          <a:ln w="9525">
            <a:noFill/>
            <a:miter lim="800000"/>
            <a:headEnd/>
            <a:tailEnd/>
          </a:ln>
          <a:effectLst/>
        </p:spPr>
        <p:txBody>
          <a:bodyPr vert="horz" wrap="square" lIns="93478" tIns="46737" rIns="93478" bIns="467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3670" name="Rectangle 6"/>
          <p:cNvSpPr>
            <a:spLocks noGrp="1" noChangeArrowheads="1"/>
          </p:cNvSpPr>
          <p:nvPr>
            <p:ph type="ftr" sz="quarter" idx="4"/>
          </p:nvPr>
        </p:nvSpPr>
        <p:spPr bwMode="auto">
          <a:xfrm>
            <a:off x="0" y="8830660"/>
            <a:ext cx="3038145" cy="464205"/>
          </a:xfrm>
          <a:prstGeom prst="rect">
            <a:avLst/>
          </a:prstGeom>
          <a:noFill/>
          <a:ln w="9525">
            <a:noFill/>
            <a:miter lim="800000"/>
            <a:headEnd/>
            <a:tailEnd/>
          </a:ln>
          <a:effectLst/>
        </p:spPr>
        <p:txBody>
          <a:bodyPr vert="horz" wrap="square" lIns="93478" tIns="46737" rIns="93478" bIns="46737" numCol="1" anchor="b" anchorCtr="0" compatLnSpc="1">
            <a:prstTxWarp prst="textNoShape">
              <a:avLst/>
            </a:prstTxWarp>
          </a:bodyPr>
          <a:lstStyle>
            <a:lvl1pPr algn="l" defTabSz="933412">
              <a:defRPr sz="1100"/>
            </a:lvl1pPr>
          </a:lstStyle>
          <a:p>
            <a:pPr>
              <a:defRPr/>
            </a:pPr>
            <a:endParaRPr lang="en-US"/>
          </a:p>
        </p:txBody>
      </p:sp>
      <p:sp>
        <p:nvSpPr>
          <p:cNvPr id="113671" name="Rectangle 7"/>
          <p:cNvSpPr>
            <a:spLocks noGrp="1" noChangeArrowheads="1"/>
          </p:cNvSpPr>
          <p:nvPr>
            <p:ph type="sldNum" sz="quarter" idx="5"/>
          </p:nvPr>
        </p:nvSpPr>
        <p:spPr bwMode="auto">
          <a:xfrm>
            <a:off x="3970735" y="8830660"/>
            <a:ext cx="3038145" cy="464205"/>
          </a:xfrm>
          <a:prstGeom prst="rect">
            <a:avLst/>
          </a:prstGeom>
          <a:noFill/>
          <a:ln w="9525">
            <a:noFill/>
            <a:miter lim="800000"/>
            <a:headEnd/>
            <a:tailEnd/>
          </a:ln>
          <a:effectLst/>
        </p:spPr>
        <p:txBody>
          <a:bodyPr vert="horz" wrap="square" lIns="93478" tIns="46737" rIns="93478" bIns="46737" numCol="1" anchor="b" anchorCtr="0" compatLnSpc="1">
            <a:prstTxWarp prst="textNoShape">
              <a:avLst/>
            </a:prstTxWarp>
          </a:bodyPr>
          <a:lstStyle>
            <a:lvl1pPr algn="r" defTabSz="933412">
              <a:defRPr sz="1100"/>
            </a:lvl1pPr>
          </a:lstStyle>
          <a:p>
            <a:pPr>
              <a:defRPr/>
            </a:pPr>
            <a:fld id="{4119A3DD-D38C-48C8-AB97-290EE39F0F39}" type="slidenum">
              <a:rPr lang="en-US"/>
              <a:pPr>
                <a:defRPr/>
              </a:pPr>
              <a:t>‹#›</a:t>
            </a:fld>
            <a:endParaRPr lang="en-US"/>
          </a:p>
        </p:txBody>
      </p:sp>
    </p:spTree>
    <p:extLst>
      <p:ext uri="{BB962C8B-B14F-4D97-AF65-F5344CB8AC3E}">
        <p14:creationId xmlns:p14="http://schemas.microsoft.com/office/powerpoint/2010/main" val="846880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33057"/>
            <a:fld id="{64B1A8C4-A4AE-4069-8052-55218203C507}" type="slidenum">
              <a:rPr lang="en-US" smtClean="0"/>
              <a:pPr defTabSz="933057"/>
              <a:t>1</a:t>
            </a:fld>
            <a:endParaRPr lang="en-US" dirty="0"/>
          </a:p>
        </p:txBody>
      </p:sp>
      <p:sp>
        <p:nvSpPr>
          <p:cNvPr id="28675" name="Rectangle 2"/>
          <p:cNvSpPr>
            <a:spLocks noGrp="1" noRot="1" noChangeAspect="1" noChangeArrowheads="1" noTextEdit="1"/>
          </p:cNvSpPr>
          <p:nvPr>
            <p:ph type="sldImg"/>
          </p:nvPr>
        </p:nvSpPr>
        <p:spPr>
          <a:xfrm>
            <a:off x="2198688" y="696913"/>
            <a:ext cx="2614612" cy="3487737"/>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735" y="8830660"/>
            <a:ext cx="3038145" cy="464205"/>
          </a:xfrm>
          <a:prstGeom prst="rect">
            <a:avLst/>
          </a:prstGeom>
          <a:noFill/>
          <a:ln w="9525">
            <a:noFill/>
            <a:miter lim="800000"/>
            <a:headEnd/>
            <a:tailEnd/>
          </a:ln>
        </p:spPr>
        <p:txBody>
          <a:bodyPr lIns="93473" tIns="46735" rIns="93473" bIns="46735" anchor="b"/>
          <a:lstStyle/>
          <a:p>
            <a:pPr algn="r" defTabSz="933009"/>
            <a:fld id="{4C66CACB-B60E-4F5B-BEB0-C26C3EDA23A2}" type="slidenum">
              <a:rPr lang="en-US" sz="1100"/>
              <a:pPr algn="r" defTabSz="933009"/>
              <a:t>11</a:t>
            </a:fld>
            <a:endParaRPr lang="en-US" sz="1100" dirty="0"/>
          </a:p>
        </p:txBody>
      </p:sp>
      <p:sp>
        <p:nvSpPr>
          <p:cNvPr id="35843" name="Rectangle 2"/>
          <p:cNvSpPr>
            <a:spLocks noGrp="1" noRot="1" noChangeAspect="1" noChangeArrowheads="1" noTextEdit="1"/>
          </p:cNvSpPr>
          <p:nvPr>
            <p:ph type="sldImg"/>
          </p:nvPr>
        </p:nvSpPr>
        <p:spPr>
          <a:xfrm>
            <a:off x="2198688" y="696913"/>
            <a:ext cx="2614612" cy="3487737"/>
          </a:xfrm>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19A3DD-D38C-48C8-AB97-290EE39F0F39}"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19A3DD-D38C-48C8-AB97-290EE39F0F39}"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735" y="8830660"/>
            <a:ext cx="3038145" cy="464205"/>
          </a:xfrm>
          <a:prstGeom prst="rect">
            <a:avLst/>
          </a:prstGeom>
          <a:noFill/>
          <a:ln w="9525">
            <a:noFill/>
            <a:miter lim="800000"/>
            <a:headEnd/>
            <a:tailEnd/>
          </a:ln>
        </p:spPr>
        <p:txBody>
          <a:bodyPr lIns="93478" tIns="46737" rIns="93478" bIns="46737" anchor="b"/>
          <a:lstStyle/>
          <a:p>
            <a:pPr algn="r" defTabSz="933057"/>
            <a:fld id="{4C66CACB-B60E-4F5B-BEB0-C26C3EDA23A2}" type="slidenum">
              <a:rPr lang="en-US" sz="1100"/>
              <a:pPr algn="r" defTabSz="933057"/>
              <a:t>14</a:t>
            </a:fld>
            <a:endParaRPr lang="en-US" sz="1100" dirty="0"/>
          </a:p>
        </p:txBody>
      </p:sp>
      <p:sp>
        <p:nvSpPr>
          <p:cNvPr id="35843" name="Rectangle 2"/>
          <p:cNvSpPr>
            <a:spLocks noGrp="1" noRot="1" noChangeAspect="1" noChangeArrowheads="1" noTextEdit="1"/>
          </p:cNvSpPr>
          <p:nvPr>
            <p:ph type="sldImg"/>
          </p:nvPr>
        </p:nvSpPr>
        <p:spPr>
          <a:xfrm>
            <a:off x="2198688" y="696913"/>
            <a:ext cx="2614612" cy="3487737"/>
          </a:xfrm>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735" y="8830660"/>
            <a:ext cx="3038145" cy="464205"/>
          </a:xfrm>
          <a:prstGeom prst="rect">
            <a:avLst/>
          </a:prstGeom>
          <a:noFill/>
          <a:ln w="9525">
            <a:noFill/>
            <a:miter lim="800000"/>
            <a:headEnd/>
            <a:tailEnd/>
          </a:ln>
        </p:spPr>
        <p:txBody>
          <a:bodyPr lIns="93478" tIns="46737" rIns="93478" bIns="46737" anchor="b"/>
          <a:lstStyle/>
          <a:p>
            <a:pPr algn="r" defTabSz="933057"/>
            <a:fld id="{4C66CACB-B60E-4F5B-BEB0-C26C3EDA23A2}" type="slidenum">
              <a:rPr lang="en-US" sz="1100"/>
              <a:pPr algn="r" defTabSz="933057"/>
              <a:t>15</a:t>
            </a:fld>
            <a:endParaRPr lang="en-US" sz="1100" dirty="0"/>
          </a:p>
        </p:txBody>
      </p:sp>
      <p:sp>
        <p:nvSpPr>
          <p:cNvPr id="35843" name="Rectangle 2"/>
          <p:cNvSpPr>
            <a:spLocks noGrp="1" noRot="1" noChangeAspect="1" noChangeArrowheads="1" noTextEdit="1"/>
          </p:cNvSpPr>
          <p:nvPr>
            <p:ph type="sldImg"/>
          </p:nvPr>
        </p:nvSpPr>
        <p:spPr>
          <a:xfrm>
            <a:off x="2198688" y="696913"/>
            <a:ext cx="2614612" cy="3487737"/>
          </a:xfrm>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3057"/>
            <a:fld id="{2C5391BD-7DE8-4E2F-ABC5-6F7BEAE76927}" type="slidenum">
              <a:rPr lang="en-US" smtClean="0"/>
              <a:pPr defTabSz="933057"/>
              <a:t>16</a:t>
            </a:fld>
            <a:endParaRPr lang="en-US" dirty="0"/>
          </a:p>
        </p:txBody>
      </p:sp>
      <p:sp>
        <p:nvSpPr>
          <p:cNvPr id="44035" name="Rectangle 2"/>
          <p:cNvSpPr>
            <a:spLocks noGrp="1" noRot="1" noChangeAspect="1" noChangeArrowheads="1" noTextEdit="1"/>
          </p:cNvSpPr>
          <p:nvPr>
            <p:ph type="sldImg"/>
          </p:nvPr>
        </p:nvSpPr>
        <p:spPr>
          <a:xfrm>
            <a:off x="2198688" y="696913"/>
            <a:ext cx="2614612" cy="3487737"/>
          </a:xfrm>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33057"/>
            <a:fld id="{226F364D-7ECC-4F1C-AEF2-8754000B58B3}" type="slidenum">
              <a:rPr lang="en-US" smtClean="0"/>
              <a:pPr defTabSz="933057"/>
              <a:t>17</a:t>
            </a:fld>
            <a:endParaRPr lang="en-US" dirty="0"/>
          </a:p>
        </p:txBody>
      </p:sp>
      <p:sp>
        <p:nvSpPr>
          <p:cNvPr id="48131" name="Rectangle 2"/>
          <p:cNvSpPr>
            <a:spLocks noGrp="1" noRot="1" noChangeAspect="1" noChangeArrowheads="1" noTextEdit="1"/>
          </p:cNvSpPr>
          <p:nvPr>
            <p:ph type="sldImg"/>
          </p:nvPr>
        </p:nvSpPr>
        <p:spPr>
          <a:xfrm>
            <a:off x="2198688" y="696913"/>
            <a:ext cx="2614612" cy="3487737"/>
          </a:xfrm>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3057"/>
            <a:fld id="{E56B1AED-151D-425A-82C6-3444E0BC0B5B}" type="slidenum">
              <a:rPr lang="en-US" smtClean="0"/>
              <a:pPr defTabSz="933057"/>
              <a:t>18</a:t>
            </a:fld>
            <a:endParaRPr lang="en-US" dirty="0"/>
          </a:p>
        </p:txBody>
      </p:sp>
      <p:sp>
        <p:nvSpPr>
          <p:cNvPr id="53251" name="Rectangle 2"/>
          <p:cNvSpPr>
            <a:spLocks noGrp="1" noRot="1" noChangeAspect="1" noChangeArrowheads="1" noTextEdit="1"/>
          </p:cNvSpPr>
          <p:nvPr>
            <p:ph type="sldImg"/>
          </p:nvPr>
        </p:nvSpPr>
        <p:spPr>
          <a:xfrm>
            <a:off x="2198688" y="696913"/>
            <a:ext cx="2614612" cy="3487737"/>
          </a:xfrm>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70735" y="8830660"/>
            <a:ext cx="3038145" cy="464205"/>
          </a:xfrm>
          <a:prstGeom prst="rect">
            <a:avLst/>
          </a:prstGeom>
          <a:noFill/>
          <a:ln w="9525">
            <a:noFill/>
            <a:miter lim="800000"/>
            <a:headEnd/>
            <a:tailEnd/>
          </a:ln>
        </p:spPr>
        <p:txBody>
          <a:bodyPr lIns="93478" tIns="46737" rIns="93478" bIns="46737" anchor="b"/>
          <a:lstStyle/>
          <a:p>
            <a:pPr algn="r" defTabSz="931506"/>
            <a:fld id="{A1FE02E8-A03E-41D1-A7BD-154CB15447A7}" type="slidenum">
              <a:rPr lang="en-US" sz="1100"/>
              <a:pPr algn="r" defTabSz="931506"/>
              <a:t>2</a:t>
            </a:fld>
            <a:endParaRPr lang="en-US" sz="1100" dirty="0"/>
          </a:p>
        </p:txBody>
      </p:sp>
      <p:sp>
        <p:nvSpPr>
          <p:cNvPr id="30723" name="Rectangle 2"/>
          <p:cNvSpPr>
            <a:spLocks noGrp="1" noRot="1" noChangeAspect="1" noChangeArrowheads="1" noTextEdit="1"/>
          </p:cNvSpPr>
          <p:nvPr>
            <p:ph type="sldImg"/>
          </p:nvPr>
        </p:nvSpPr>
        <p:spPr>
          <a:xfrm>
            <a:off x="2198688" y="696913"/>
            <a:ext cx="2614612" cy="3487737"/>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2593"/>
            <a:fld id="{3B703E08-6C0E-440D-9A85-B167A12229B5}" type="slidenum">
              <a:rPr lang="en-US" smtClean="0"/>
              <a:pPr defTabSz="932593"/>
              <a:t>3</a:t>
            </a:fld>
            <a:endParaRPr lang="en-US" dirty="0"/>
          </a:p>
        </p:txBody>
      </p:sp>
      <p:sp>
        <p:nvSpPr>
          <p:cNvPr id="29699" name="Rectangle 2"/>
          <p:cNvSpPr>
            <a:spLocks noGrp="1" noRot="1" noChangeAspect="1" noChangeArrowheads="1" noTextEdit="1"/>
          </p:cNvSpPr>
          <p:nvPr>
            <p:ph type="sldImg"/>
          </p:nvPr>
        </p:nvSpPr>
        <p:spPr>
          <a:xfrm>
            <a:off x="2198688" y="696913"/>
            <a:ext cx="2614612" cy="3487737"/>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3057"/>
            <a:fld id="{3B703E08-6C0E-440D-9A85-B167A12229B5}" type="slidenum">
              <a:rPr lang="en-US" smtClean="0"/>
              <a:pPr defTabSz="933057"/>
              <a:t>4</a:t>
            </a:fld>
            <a:endParaRPr lang="en-US" dirty="0"/>
          </a:p>
        </p:txBody>
      </p:sp>
      <p:sp>
        <p:nvSpPr>
          <p:cNvPr id="29699" name="Rectangle 2"/>
          <p:cNvSpPr>
            <a:spLocks noGrp="1" noRot="1" noChangeAspect="1" noChangeArrowheads="1" noTextEdit="1"/>
          </p:cNvSpPr>
          <p:nvPr>
            <p:ph type="sldImg"/>
          </p:nvPr>
        </p:nvSpPr>
        <p:spPr>
          <a:xfrm>
            <a:off x="2198688" y="696913"/>
            <a:ext cx="2614612" cy="3487737"/>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3057"/>
            <a:fld id="{3B703E08-6C0E-440D-9A85-B167A12229B5}" type="slidenum">
              <a:rPr lang="en-US" smtClean="0"/>
              <a:pPr defTabSz="933057"/>
              <a:t>5</a:t>
            </a:fld>
            <a:endParaRPr lang="en-US" dirty="0"/>
          </a:p>
        </p:txBody>
      </p:sp>
      <p:sp>
        <p:nvSpPr>
          <p:cNvPr id="29699" name="Rectangle 2"/>
          <p:cNvSpPr>
            <a:spLocks noGrp="1" noRot="1" noChangeAspect="1" noChangeArrowheads="1" noTextEdit="1"/>
          </p:cNvSpPr>
          <p:nvPr>
            <p:ph type="sldImg"/>
          </p:nvPr>
        </p:nvSpPr>
        <p:spPr>
          <a:xfrm>
            <a:off x="2198688" y="696913"/>
            <a:ext cx="2614612" cy="3487737"/>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8688" y="696913"/>
            <a:ext cx="2614612" cy="34877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19A3DD-D38C-48C8-AB97-290EE39F0F39}"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735" y="8830660"/>
            <a:ext cx="3038145" cy="464205"/>
          </a:xfrm>
          <a:prstGeom prst="rect">
            <a:avLst/>
          </a:prstGeom>
          <a:noFill/>
          <a:ln w="9525">
            <a:noFill/>
            <a:miter lim="800000"/>
            <a:headEnd/>
            <a:tailEnd/>
          </a:ln>
        </p:spPr>
        <p:txBody>
          <a:bodyPr lIns="93478" tIns="46737" rIns="93478" bIns="46737" anchor="b"/>
          <a:lstStyle/>
          <a:p>
            <a:pPr algn="r" defTabSz="933057"/>
            <a:fld id="{4C66CACB-B60E-4F5B-BEB0-C26C3EDA23A2}" type="slidenum">
              <a:rPr lang="en-US" sz="1100"/>
              <a:pPr algn="r" defTabSz="933057"/>
              <a:t>8</a:t>
            </a:fld>
            <a:endParaRPr lang="en-US" sz="1100" dirty="0"/>
          </a:p>
        </p:txBody>
      </p:sp>
      <p:sp>
        <p:nvSpPr>
          <p:cNvPr id="35843" name="Rectangle 2"/>
          <p:cNvSpPr>
            <a:spLocks noGrp="1" noRot="1" noChangeAspect="1" noChangeArrowheads="1" noTextEdit="1"/>
          </p:cNvSpPr>
          <p:nvPr>
            <p:ph type="sldImg"/>
          </p:nvPr>
        </p:nvSpPr>
        <p:spPr>
          <a:xfrm>
            <a:off x="2198688" y="696913"/>
            <a:ext cx="2614612" cy="3487737"/>
          </a:xfrm>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735" y="8830660"/>
            <a:ext cx="3038145" cy="464205"/>
          </a:xfrm>
          <a:prstGeom prst="rect">
            <a:avLst/>
          </a:prstGeom>
          <a:noFill/>
          <a:ln w="9525">
            <a:noFill/>
            <a:miter lim="800000"/>
            <a:headEnd/>
            <a:tailEnd/>
          </a:ln>
        </p:spPr>
        <p:txBody>
          <a:bodyPr lIns="93478" tIns="46737" rIns="93478" bIns="46737" anchor="b"/>
          <a:lstStyle/>
          <a:p>
            <a:pPr algn="r" defTabSz="933057"/>
            <a:fld id="{4C66CACB-B60E-4F5B-BEB0-C26C3EDA23A2}" type="slidenum">
              <a:rPr lang="en-US" sz="1100"/>
              <a:pPr algn="r" defTabSz="933057"/>
              <a:t>9</a:t>
            </a:fld>
            <a:endParaRPr lang="en-US" sz="1100" dirty="0"/>
          </a:p>
        </p:txBody>
      </p:sp>
      <p:sp>
        <p:nvSpPr>
          <p:cNvPr id="35843" name="Rectangle 2"/>
          <p:cNvSpPr>
            <a:spLocks noGrp="1" noRot="1" noChangeAspect="1" noChangeArrowheads="1" noTextEdit="1"/>
          </p:cNvSpPr>
          <p:nvPr>
            <p:ph type="sldImg"/>
          </p:nvPr>
        </p:nvSpPr>
        <p:spPr>
          <a:xfrm>
            <a:off x="2198688" y="696913"/>
            <a:ext cx="2614612" cy="3487737"/>
          </a:xfrm>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735" y="8830660"/>
            <a:ext cx="3038145" cy="464205"/>
          </a:xfrm>
          <a:prstGeom prst="rect">
            <a:avLst/>
          </a:prstGeom>
          <a:noFill/>
          <a:ln w="9525">
            <a:noFill/>
            <a:miter lim="800000"/>
            <a:headEnd/>
            <a:tailEnd/>
          </a:ln>
        </p:spPr>
        <p:txBody>
          <a:bodyPr lIns="93473" tIns="46735" rIns="93473" bIns="46735" anchor="b"/>
          <a:lstStyle/>
          <a:p>
            <a:pPr algn="r" defTabSz="933009"/>
            <a:fld id="{4C66CACB-B60E-4F5B-BEB0-C26C3EDA23A2}" type="slidenum">
              <a:rPr lang="en-US" sz="1100"/>
              <a:pPr algn="r" defTabSz="933009"/>
              <a:t>10</a:t>
            </a:fld>
            <a:endParaRPr lang="en-US" sz="1100" dirty="0"/>
          </a:p>
        </p:txBody>
      </p:sp>
      <p:sp>
        <p:nvSpPr>
          <p:cNvPr id="35843" name="Rectangle 2"/>
          <p:cNvSpPr>
            <a:spLocks noGrp="1" noRot="1" noChangeAspect="1" noChangeArrowheads="1" noTextEdit="1"/>
          </p:cNvSpPr>
          <p:nvPr>
            <p:ph type="sldImg"/>
          </p:nvPr>
        </p:nvSpPr>
        <p:spPr>
          <a:xfrm>
            <a:off x="2198688" y="696913"/>
            <a:ext cx="2614612" cy="3487737"/>
          </a:xfrm>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EF8E4325-F9E3-4FC2-988B-F3010AFB8E66}" type="slidenum">
              <a:rPr lang="en-US"/>
              <a:pPr>
                <a:defRPr/>
              </a:pPr>
              <a:t>‹#›</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8789D874-F5B8-460F-A4DF-93852DF103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DADE119F-BB53-441E-BC8A-713D9B6368E1}" type="slidenum">
              <a:rPr lang="en-US"/>
              <a:pPr>
                <a:defRPr/>
              </a:pPr>
              <a:t>‹#›</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166C9EB1-0661-4011-BE05-6814F0BC81E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84CC788C-E3C8-420D-8DDB-AC7A20C28651}" type="slidenum">
              <a:rPr lang="en-US"/>
              <a:pPr>
                <a:defRPr/>
              </a:pPr>
              <a:t>‹#›</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DC125359-FBDE-4F2A-ACD7-6FF7FA95527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p>
            <a:r>
              <a:rPr lang="en-US"/>
              <a:t>Click to edit Master title style</a:t>
            </a:r>
          </a:p>
        </p:txBody>
      </p:sp>
      <p:sp>
        <p:nvSpPr>
          <p:cNvPr id="3" name="Table Placeholder 2"/>
          <p:cNvSpPr>
            <a:spLocks noGrp="1"/>
          </p:cNvSpPr>
          <p:nvPr>
            <p:ph type="tbl" idx="1"/>
          </p:nvPr>
        </p:nvSpPr>
        <p:spPr>
          <a:xfrm>
            <a:off x="342900" y="2133602"/>
            <a:ext cx="6172200" cy="6034617"/>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91EA59A3-FA19-4C50-B5D2-C6BDB19C01AB}" type="slidenum">
              <a:rPr lang="en-US"/>
              <a:pPr>
                <a:defRPr/>
              </a:pPr>
              <a:t>‹#›</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D056D27A-D063-4278-BD99-AE5E58D10E3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p>
            <a:r>
              <a:rPr lang="en-US"/>
              <a:t>Click to edit Master title style</a:t>
            </a:r>
          </a:p>
        </p:txBody>
      </p:sp>
      <p:sp>
        <p:nvSpPr>
          <p:cNvPr id="3" name="SmartArt Placeholder 2"/>
          <p:cNvSpPr>
            <a:spLocks noGrp="1"/>
          </p:cNvSpPr>
          <p:nvPr>
            <p:ph type="dgm" idx="1"/>
          </p:nvPr>
        </p:nvSpPr>
        <p:spPr>
          <a:xfrm>
            <a:off x="342900" y="2133602"/>
            <a:ext cx="6172200" cy="6034617"/>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9FE6DA89-622F-4E0C-B39C-0BA99CA4B2F6}" type="slidenum">
              <a:rPr lang="en-US"/>
              <a:pPr>
                <a:defRPr/>
              </a:pPr>
              <a:t>‹#›</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A0764B6E-5B14-451D-921F-D911AD795C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166B38DB-0E83-45B4-B1E1-CD2E33800EFD}" type="slidenum">
              <a:rPr lang="en-US"/>
              <a:pPr>
                <a:defRPr/>
              </a:pPr>
              <a:t>‹#›</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67C7DCF1-255C-4B7E-B6F0-B37CE32E33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fld id="{67573ECF-756D-419E-8C58-D91CADF06381}" type="slidenum">
              <a:rPr lang="en-US"/>
              <a:pPr>
                <a:defRPr/>
              </a:pPr>
              <a:t>‹#›</a:t>
            </a:fld>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a:p>
            <a:pPr>
              <a:defRPr/>
            </a:pPr>
            <a:fld id="{2DC0AEDA-F2A1-4DD7-BF9A-D94AE0499A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fld id="{088F8B2A-1C3E-4E12-A0E0-39A0E618514F}" type="slidenum">
              <a:rPr lang="en-US"/>
              <a:pPr>
                <a:defRPr/>
              </a:pPr>
              <a:t>‹#›</a:t>
            </a:fld>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a:p>
            <a:pPr>
              <a:defRPr/>
            </a:pPr>
            <a:fld id="{FAE4EC29-B199-4BB5-A521-4630431871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fld id="{2A22EA5B-5252-4C69-BDBD-C1BC2A7270DA}" type="slidenum">
              <a:rPr lang="en-US"/>
              <a:pPr>
                <a:defRPr/>
              </a:pPr>
              <a:t>‹#›</a:t>
            </a:fld>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a:p>
            <a:pPr>
              <a:defRPr/>
            </a:pPr>
            <a:fld id="{FECCA683-9CD6-4FB2-B769-B65B9E6F19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fld id="{7311AE9A-A33C-473B-BC73-2D81F82CF564}" type="slidenum">
              <a:rPr lang="en-US"/>
              <a:pPr>
                <a:defRPr/>
              </a:pPr>
              <a:t>‹#›</a:t>
            </a:fld>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a:p>
            <a:pPr>
              <a:defRPr/>
            </a:pPr>
            <a:fld id="{2EE7FDCB-8278-4762-AFFD-9D3DF559186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fld id="{77117DE5-5B8C-43BE-8D0C-46ECFE67568B}" type="slidenum">
              <a:rPr lang="en-US"/>
              <a:pPr>
                <a:defRPr/>
              </a:pPr>
              <a:t>‹#›</a:t>
            </a:fld>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a:p>
            <a:pPr>
              <a:defRPr/>
            </a:pPr>
            <a:fld id="{5AC81731-4CEF-45D1-B0F8-46755D60F7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fld id="{5CB85223-4730-4D1B-A8AC-48C4A0BC6955}" type="slidenum">
              <a:rPr lang="en-US"/>
              <a:pPr>
                <a:defRPr/>
              </a:pPr>
              <a:t>‹#›</a:t>
            </a:fld>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a:p>
            <a:pPr>
              <a:defRPr/>
            </a:pPr>
            <a:fld id="{7BA770D6-3533-436E-AECD-62A39832BF4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fld id="{DFD91388-D2DE-4CE5-9E1F-E418D7431FB3}" type="slidenum">
              <a:rPr lang="en-US"/>
              <a:pPr>
                <a:defRPr/>
              </a:pPr>
              <a:t>‹#›</a:t>
            </a:fld>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a:p>
            <a:pPr>
              <a:defRPr/>
            </a:pPr>
            <a:fld id="{28D632F5-394F-482D-B295-7F0D264D94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34085" y="0"/>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42900" y="2133602"/>
            <a:ext cx="61722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42900" y="8326967"/>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2343150" y="8326967"/>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61393465-12B7-485B-8C6C-68A700999222}" type="slidenum">
              <a:rPr lang="en-US"/>
              <a:pPr>
                <a:defRPr/>
              </a:pPr>
              <a:t>‹#›</a:t>
            </a:fld>
            <a:endParaRPr lang="en-US"/>
          </a:p>
        </p:txBody>
      </p:sp>
      <p:sp>
        <p:nvSpPr>
          <p:cNvPr id="1030" name="Rectangle 6"/>
          <p:cNvSpPr>
            <a:spLocks noGrp="1" noChangeArrowheads="1"/>
          </p:cNvSpPr>
          <p:nvPr>
            <p:ph type="sldNum" sz="quarter" idx="4"/>
          </p:nvPr>
        </p:nvSpPr>
        <p:spPr bwMode="auto">
          <a:xfrm>
            <a:off x="4914900" y="8326967"/>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endParaRPr lang="en-US"/>
          </a:p>
          <a:p>
            <a:pPr>
              <a:defRPr/>
            </a:pPr>
            <a:fld id="{442F1D96-83A3-421C-AA2D-0E30CF200FDD}" type="slidenum">
              <a:rPr lang="en-US"/>
              <a:pPr>
                <a:defRPr/>
              </a:pPr>
              <a:t>‹#›</a:t>
            </a:fld>
            <a:endParaRPr lang="en-US"/>
          </a:p>
        </p:txBody>
      </p:sp>
      <p:sp>
        <p:nvSpPr>
          <p:cNvPr id="1031" name="Line 7"/>
          <p:cNvSpPr>
            <a:spLocks noChangeShapeType="1"/>
          </p:cNvSpPr>
          <p:nvPr/>
        </p:nvSpPr>
        <p:spPr bwMode="auto">
          <a:xfrm>
            <a:off x="342900" y="1143000"/>
            <a:ext cx="6172200" cy="0"/>
          </a:xfrm>
          <a:prstGeom prst="line">
            <a:avLst/>
          </a:prstGeom>
          <a:noFill/>
          <a:ln w="38100">
            <a:solidFill>
              <a:srgbClr val="1E355E"/>
            </a:solidFill>
            <a:round/>
            <a:headEnd/>
            <a:tailEnd/>
          </a:ln>
          <a:effectLst/>
        </p:spPr>
        <p:txBody>
          <a:bodyPr/>
          <a:lstStyle/>
          <a:p>
            <a:pPr>
              <a:defRPr/>
            </a:pPr>
            <a:endParaRPr lang="en-US"/>
          </a:p>
        </p:txBody>
      </p: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42900" y="152400"/>
            <a:ext cx="1371600" cy="9068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nadarko-industries.com/" TargetMode="External"/><Relationship Id="rId7"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8.jpg"/><Relationship Id="rId4" Type="http://schemas.openxmlformats.org/officeDocument/2006/relationships/hyperlink" Target="mailto:khall@anadarko-industrie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andarko-industrie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0944" y="16042"/>
            <a:ext cx="6858000" cy="9144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2" name="TextBox 11"/>
          <p:cNvSpPr txBox="1"/>
          <p:nvPr/>
        </p:nvSpPr>
        <p:spPr>
          <a:xfrm>
            <a:off x="0" y="6830734"/>
            <a:ext cx="6858000" cy="1661993"/>
          </a:xfrm>
          <a:prstGeom prst="rect">
            <a:avLst/>
          </a:prstGeom>
          <a:noFill/>
          <a:scene3d>
            <a:camera prst="orthographicFront"/>
            <a:lightRig rig="threePt" dir="t"/>
          </a:scene3d>
          <a:sp3d>
            <a:bevelT/>
          </a:sp3d>
        </p:spPr>
        <p:txBody>
          <a:bodyPr wrap="square" lIns="0" tIns="0" rIns="0" bIns="0" rtlCol="0">
            <a:spAutoFit/>
            <a:sp3d extrusionH="57150">
              <a:bevelT w="38100" h="38100"/>
            </a:sp3d>
          </a:bodyPr>
          <a:lstStyle/>
          <a:p>
            <a:pPr algn="ctr"/>
            <a:r>
              <a:rPr lang="en-US" sz="5400" b="1" cap="small" dirty="0">
                <a:solidFill>
                  <a:srgbClr val="1E355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Capability Profile</a:t>
            </a:r>
          </a:p>
          <a:p>
            <a:pPr algn="ctr"/>
            <a:r>
              <a:rPr lang="en-US" sz="5400" b="1" cap="small" dirty="0">
                <a:solidFill>
                  <a:srgbClr val="1E355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2018</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80" y="278796"/>
            <a:ext cx="2877152" cy="181916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664" y="2759242"/>
            <a:ext cx="6400800" cy="32004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5257800" y="8509000"/>
            <a:ext cx="1600200" cy="635000"/>
          </a:xfrm>
          <a:prstGeom prst="rect">
            <a:avLst/>
          </a:prstGeom>
          <a:noFill/>
          <a:ln w="9525">
            <a:noFill/>
            <a:miter lim="800000"/>
            <a:headEnd/>
            <a:tailEnd/>
          </a:ln>
        </p:spPr>
        <p:txBody>
          <a:bodyPr/>
          <a:lstStyle/>
          <a:p>
            <a:pPr algn="r"/>
            <a:endParaRPr lang="en-US" sz="1000" dirty="0"/>
          </a:p>
          <a:p>
            <a:pPr algn="r"/>
            <a:fld id="{58BC01D6-1E95-49EB-A1BC-55AFE2ED8BD2}" type="slidenum">
              <a:rPr lang="en-US" sz="1000"/>
              <a:pPr algn="r"/>
              <a:t>10</a:t>
            </a:fld>
            <a:endParaRPr lang="en-US" sz="1000" dirty="0"/>
          </a:p>
        </p:txBody>
      </p:sp>
      <p:sp>
        <p:nvSpPr>
          <p:cNvPr id="9219" name="Rectangle 2"/>
          <p:cNvSpPr>
            <a:spLocks noGrp="1" noChangeArrowheads="1"/>
          </p:cNvSpPr>
          <p:nvPr>
            <p:ph type="title" idx="4294967295"/>
          </p:nvPr>
        </p:nvSpPr>
        <p:spPr>
          <a:xfrm>
            <a:off x="393123" y="0"/>
            <a:ext cx="6172200" cy="1143001"/>
          </a:xfrm>
        </p:spPr>
        <p:txBody>
          <a:bodyPr/>
          <a:lstStyle/>
          <a:p>
            <a:pPr algn="r" eaLnBrk="1" hangingPunct="1"/>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Logistics &amp; Facility </a:t>
            </a:r>
            <a:b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br>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Operations</a:t>
            </a:r>
          </a:p>
        </p:txBody>
      </p:sp>
      <p:sp>
        <p:nvSpPr>
          <p:cNvPr id="9221" name="Rectangle 4"/>
          <p:cNvSpPr>
            <a:spLocks noGrp="1" noChangeArrowheads="1"/>
          </p:cNvSpPr>
          <p:nvPr>
            <p:ph idx="4294967295"/>
          </p:nvPr>
        </p:nvSpPr>
        <p:spPr>
          <a:xfrm>
            <a:off x="280736" y="1143000"/>
            <a:ext cx="6272464" cy="7683500"/>
          </a:xfrm>
        </p:spPr>
        <p:txBody>
          <a:bodyPr numCol="1"/>
          <a:lstStyle/>
          <a:p>
            <a:pPr marL="233363" lvl="1" indent="-233363" algn="just" eaLnBrk="1" hangingPunct="1">
              <a:spcBef>
                <a:spcPts val="0"/>
              </a:spcBef>
              <a:spcAft>
                <a:spcPts val="600"/>
              </a:spcAft>
              <a:buClr>
                <a:srgbClr val="800000"/>
              </a:buClr>
              <a:buNone/>
            </a:pPr>
            <a:r>
              <a:rPr lang="en-US" sz="16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What We Do </a:t>
            </a:r>
          </a:p>
          <a:p>
            <a:pPr marL="171450" lvl="1" indent="-171450" algn="just" defTabSz="685800" eaLnBrk="1" hangingPunct="1">
              <a:spcBef>
                <a:spcPts val="0"/>
              </a:spcBef>
              <a:spcAft>
                <a:spcPts val="0"/>
              </a:spcAft>
              <a:buClr>
                <a:srgbClr val="800000"/>
              </a:buClr>
              <a:buFont typeface="Arial" panose="020B0604020202020204" pitchFamily="34" charset="0"/>
              <a:buChar char="•"/>
              <a:tabLst>
                <a:tab pos="2803525" algn="l"/>
              </a:tabLst>
            </a:pPr>
            <a:r>
              <a:rPr lang="en-US" sz="1300" dirty="0">
                <a:latin typeface="Tahoma" panose="020B0604030504040204" pitchFamily="34" charset="0"/>
                <a:ea typeface="Tahoma" panose="020B0604030504040204" pitchFamily="34" charset="0"/>
                <a:cs typeface="Tahoma" panose="020B0604030504040204" pitchFamily="34" charset="0"/>
              </a:rPr>
              <a:t>Facility Logistics</a:t>
            </a:r>
          </a:p>
          <a:p>
            <a:pPr marL="171450" lvl="1" indent="-171450" algn="just" defTabSz="685800" eaLnBrk="1" hangingPunct="1">
              <a:spcBef>
                <a:spcPts val="0"/>
              </a:spcBef>
              <a:spcAft>
                <a:spcPts val="0"/>
              </a:spcAft>
              <a:buClr>
                <a:srgbClr val="800000"/>
              </a:buClr>
              <a:buFont typeface="Arial" panose="020B0604020202020204" pitchFamily="34" charset="0"/>
              <a:buChar char="•"/>
              <a:tabLst>
                <a:tab pos="2803525" algn="l"/>
              </a:tabLst>
            </a:pPr>
            <a:r>
              <a:rPr lang="en-US" sz="1300" dirty="0">
                <a:latin typeface="Tahoma" panose="020B0604030504040204" pitchFamily="34" charset="0"/>
                <a:ea typeface="Tahoma" panose="020B0604030504040204" pitchFamily="34" charset="0"/>
                <a:cs typeface="Tahoma" panose="020B0604030504040204" pitchFamily="34" charset="0"/>
              </a:rPr>
              <a:t>Warehousing Operations</a:t>
            </a:r>
          </a:p>
          <a:p>
            <a:pPr marL="171450" lvl="1" indent="-171450" algn="just" defTabSz="685800" eaLnBrk="1" hangingPunct="1">
              <a:spcBef>
                <a:spcPts val="0"/>
              </a:spcBef>
              <a:spcAft>
                <a:spcPts val="0"/>
              </a:spcAft>
              <a:buClr>
                <a:srgbClr val="800000"/>
              </a:buClr>
              <a:buFont typeface="Arial" panose="020B0604020202020204" pitchFamily="34" charset="0"/>
              <a:buChar char="•"/>
              <a:tabLst>
                <a:tab pos="2803525" algn="l"/>
              </a:tabLst>
            </a:pPr>
            <a:r>
              <a:rPr lang="en-US" sz="1300" dirty="0">
                <a:latin typeface="Tahoma" panose="020B0604030504040204" pitchFamily="34" charset="0"/>
                <a:ea typeface="Tahoma" panose="020B0604030504040204" pitchFamily="34" charset="0"/>
                <a:cs typeface="Tahoma" panose="020B0604030504040204" pitchFamily="34" charset="0"/>
              </a:rPr>
              <a:t>Shipping and Receiving; including Flight Equipment</a:t>
            </a:r>
          </a:p>
          <a:p>
            <a:pPr marL="171450" lvl="1" indent="-171450" algn="just" defTabSz="685800" eaLnBrk="1" hangingPunct="1">
              <a:spcBef>
                <a:spcPts val="0"/>
              </a:spcBef>
              <a:spcAft>
                <a:spcPts val="0"/>
              </a:spcAft>
              <a:buClr>
                <a:srgbClr val="800000"/>
              </a:buClr>
              <a:buFont typeface="Arial" panose="020B0604020202020204" pitchFamily="34" charset="0"/>
              <a:buChar char="•"/>
              <a:tabLst>
                <a:tab pos="2803525" algn="l"/>
              </a:tabLst>
            </a:pPr>
            <a:r>
              <a:rPr lang="en-US" sz="1300" dirty="0">
                <a:latin typeface="Tahoma" panose="020B0604030504040204" pitchFamily="34" charset="0"/>
                <a:ea typeface="Tahoma" panose="020B0604030504040204" pitchFamily="34" charset="0"/>
                <a:cs typeface="Tahoma" panose="020B0604030504040204" pitchFamily="34" charset="0"/>
              </a:rPr>
              <a:t>Inventory Management</a:t>
            </a:r>
          </a:p>
          <a:p>
            <a:pPr marL="171450" lvl="1" indent="-171450" algn="just" defTabSz="685800" eaLnBrk="1" hangingPunct="1">
              <a:spcBef>
                <a:spcPts val="0"/>
              </a:spcBef>
              <a:spcAft>
                <a:spcPts val="0"/>
              </a:spcAft>
              <a:buClr>
                <a:srgbClr val="800000"/>
              </a:buClr>
              <a:buFont typeface="Arial" panose="020B0604020202020204" pitchFamily="34" charset="0"/>
              <a:buChar char="•"/>
              <a:tabLst>
                <a:tab pos="2803525" algn="l"/>
              </a:tabLst>
            </a:pPr>
            <a:r>
              <a:rPr lang="en-US" sz="1300" dirty="0">
                <a:latin typeface="Tahoma" panose="020B0604030504040204" pitchFamily="34" charset="0"/>
                <a:ea typeface="Tahoma" panose="020B0604030504040204" pitchFamily="34" charset="0"/>
                <a:cs typeface="Tahoma" panose="020B0604030504040204" pitchFamily="34" charset="0"/>
              </a:rPr>
              <a:t>Material Management; including Hazmat Items</a:t>
            </a:r>
          </a:p>
          <a:p>
            <a:pPr marL="171450" lvl="1" indent="-171450" algn="just" defTabSz="685800" eaLnBrk="1" hangingPunct="1">
              <a:spcBef>
                <a:spcPts val="0"/>
              </a:spcBef>
              <a:spcAft>
                <a:spcPts val="0"/>
              </a:spcAft>
              <a:buClr>
                <a:srgbClr val="800000"/>
              </a:buClr>
              <a:buFont typeface="Arial" panose="020B0604020202020204" pitchFamily="34" charset="0"/>
              <a:buChar char="•"/>
              <a:tabLst>
                <a:tab pos="2803525" algn="l"/>
              </a:tabLst>
            </a:pPr>
            <a:r>
              <a:rPr lang="en-US" sz="1300" dirty="0">
                <a:latin typeface="Tahoma" panose="020B0604030504040204" pitchFamily="34" charset="0"/>
                <a:ea typeface="Tahoma" panose="020B0604030504040204" pitchFamily="34" charset="0"/>
                <a:cs typeface="Tahoma" panose="020B0604030504040204" pitchFamily="34" charset="0"/>
              </a:rPr>
              <a:t>Staging and Site Delivery</a:t>
            </a:r>
          </a:p>
          <a:p>
            <a:pPr marL="171450" lvl="1" indent="-171450" algn="just" defTabSz="685800" eaLnBrk="1" hangingPunct="1">
              <a:spcBef>
                <a:spcPts val="0"/>
              </a:spcBef>
              <a:spcAft>
                <a:spcPts val="0"/>
              </a:spcAft>
              <a:buClr>
                <a:srgbClr val="800000"/>
              </a:buClr>
              <a:buFont typeface="Arial" panose="020B0604020202020204" pitchFamily="34" charset="0"/>
              <a:buChar char="•"/>
              <a:tabLst>
                <a:tab pos="2803525" algn="l"/>
              </a:tabLst>
            </a:pPr>
            <a:r>
              <a:rPr lang="en-US" sz="1300" dirty="0">
                <a:latin typeface="Tahoma" panose="020B0604030504040204" pitchFamily="34" charset="0"/>
                <a:ea typeface="Tahoma" panose="020B0604030504040204" pitchFamily="34" charset="0"/>
                <a:cs typeface="Tahoma" panose="020B0604030504040204" pitchFamily="34" charset="0"/>
              </a:rPr>
              <a:t>Transportation and Fleet Management</a:t>
            </a:r>
          </a:p>
          <a:p>
            <a:pPr marL="171450" lvl="1" indent="-171450" algn="just" defTabSz="685800" eaLnBrk="1" hangingPunct="1">
              <a:spcBef>
                <a:spcPts val="0"/>
              </a:spcBef>
              <a:spcAft>
                <a:spcPts val="0"/>
              </a:spcAft>
              <a:buClr>
                <a:srgbClr val="800000"/>
              </a:buClr>
              <a:buFont typeface="Arial" panose="020B0604020202020204" pitchFamily="34" charset="0"/>
              <a:buChar char="•"/>
              <a:tabLst>
                <a:tab pos="2803525" algn="l"/>
              </a:tabLst>
            </a:pPr>
            <a:r>
              <a:rPr lang="en-US" sz="1300" dirty="0">
                <a:latin typeface="Tahoma" panose="020B0604030504040204" pitchFamily="34" charset="0"/>
                <a:ea typeface="Tahoma" panose="020B0604030504040204" pitchFamily="34" charset="0"/>
                <a:cs typeface="Tahoma" panose="020B0604030504040204" pitchFamily="34" charset="0"/>
              </a:rPr>
              <a:t>VIP Tours and Chauffer Services</a:t>
            </a:r>
          </a:p>
          <a:p>
            <a:pPr marL="171450" lvl="1" indent="-171450" algn="just" defTabSz="685800" eaLnBrk="1" hangingPunct="1">
              <a:spcBef>
                <a:spcPts val="0"/>
              </a:spcBef>
              <a:spcAft>
                <a:spcPts val="0"/>
              </a:spcAft>
              <a:buClr>
                <a:srgbClr val="800000"/>
              </a:buClr>
              <a:buFont typeface="Arial" panose="020B0604020202020204" pitchFamily="34" charset="0"/>
              <a:buChar char="•"/>
              <a:tabLst>
                <a:tab pos="2803525" algn="l"/>
              </a:tabLst>
            </a:pPr>
            <a:r>
              <a:rPr lang="en-US" sz="1300" dirty="0">
                <a:latin typeface="Tahoma" panose="020B0604030504040204" pitchFamily="34" charset="0"/>
                <a:ea typeface="Tahoma" panose="020B0604030504040204" pitchFamily="34" charset="0"/>
                <a:cs typeface="Tahoma" panose="020B0604030504040204" pitchFamily="34" charset="0"/>
              </a:rPr>
              <a:t>Police Escorts</a:t>
            </a:r>
          </a:p>
          <a:p>
            <a:pPr marL="171450" lvl="1" indent="-171450" algn="just" defTabSz="685800" eaLnBrk="1" hangingPunct="1">
              <a:spcBef>
                <a:spcPts val="0"/>
              </a:spcBef>
              <a:spcAft>
                <a:spcPts val="0"/>
              </a:spcAft>
              <a:buClr>
                <a:srgbClr val="800000"/>
              </a:buClr>
              <a:buFont typeface="Arial" panose="020B0604020202020204" pitchFamily="34" charset="0"/>
              <a:buChar char="•"/>
              <a:tabLst>
                <a:tab pos="2803525" algn="l"/>
              </a:tabLst>
            </a:pPr>
            <a:r>
              <a:rPr lang="en-US" sz="1300" dirty="0">
                <a:latin typeface="Tahoma" panose="020B0604030504040204" pitchFamily="34" charset="0"/>
                <a:ea typeface="Tahoma" panose="020B0604030504040204" pitchFamily="34" charset="0"/>
                <a:cs typeface="Tahoma" panose="020B0604030504040204" pitchFamily="34" charset="0"/>
              </a:rPr>
              <a:t>IT Asset Management in Remedy</a:t>
            </a:r>
          </a:p>
          <a:p>
            <a:pPr marL="171450" lvl="1" indent="-171450" algn="just" defTabSz="685800" eaLnBrk="1" hangingPunct="1">
              <a:spcBef>
                <a:spcPts val="0"/>
              </a:spcBef>
              <a:spcAft>
                <a:spcPts val="0"/>
              </a:spcAft>
              <a:buClr>
                <a:srgbClr val="800000"/>
              </a:buClr>
              <a:buFont typeface="Arial" panose="020B0604020202020204" pitchFamily="34" charset="0"/>
              <a:buChar char="•"/>
              <a:tabLst>
                <a:tab pos="2803525" algn="l"/>
              </a:tabLst>
            </a:pPr>
            <a:r>
              <a:rPr lang="en-US" sz="1300" dirty="0">
                <a:latin typeface="Tahoma" panose="020B0604030504040204" pitchFamily="34" charset="0"/>
                <a:ea typeface="Tahoma" panose="020B0604030504040204" pitchFamily="34" charset="0"/>
                <a:cs typeface="Tahoma" panose="020B0604030504040204" pitchFamily="34" charset="0"/>
              </a:rPr>
              <a:t>Work order Management in MAXIMO</a:t>
            </a:r>
          </a:p>
          <a:p>
            <a:pPr marL="171450" lvl="1" indent="-171450" algn="just" defTabSz="685800" eaLnBrk="1" hangingPunct="1">
              <a:spcBef>
                <a:spcPts val="0"/>
              </a:spcBef>
              <a:spcAft>
                <a:spcPts val="0"/>
              </a:spcAft>
              <a:buClr>
                <a:srgbClr val="800000"/>
              </a:buClr>
              <a:buFont typeface="Arial" panose="020B0604020202020204" pitchFamily="34" charset="0"/>
              <a:buChar char="•"/>
              <a:tabLst>
                <a:tab pos="2803525" algn="l"/>
              </a:tabLst>
            </a:pPr>
            <a:r>
              <a:rPr lang="en-US" sz="1300" dirty="0">
                <a:latin typeface="Tahoma" panose="020B0604030504040204" pitchFamily="34" charset="0"/>
                <a:ea typeface="Tahoma" panose="020B0604030504040204" pitchFamily="34" charset="0"/>
                <a:cs typeface="Tahoma" panose="020B0604030504040204" pitchFamily="34" charset="0"/>
              </a:rPr>
              <a:t>Facility Engineering Management</a:t>
            </a:r>
          </a:p>
          <a:p>
            <a:pPr marL="171450" lvl="1" indent="-171450" algn="just" defTabSz="685800" eaLnBrk="1" hangingPunct="1">
              <a:spcBef>
                <a:spcPts val="0"/>
              </a:spcBef>
              <a:spcAft>
                <a:spcPts val="0"/>
              </a:spcAft>
              <a:buClr>
                <a:srgbClr val="800000"/>
              </a:buClr>
              <a:buFont typeface="Arial" panose="020B0604020202020204" pitchFamily="34" charset="0"/>
              <a:buChar char="•"/>
              <a:tabLst>
                <a:tab pos="2803525" algn="l"/>
              </a:tabLst>
            </a:pPr>
            <a:r>
              <a:rPr lang="en-US" sz="1300" dirty="0">
                <a:latin typeface="Tahoma" panose="020B0604030504040204" pitchFamily="34" charset="0"/>
                <a:ea typeface="Tahoma" panose="020B0604030504040204" pitchFamily="34" charset="0"/>
                <a:cs typeface="Tahoma" panose="020B0604030504040204" pitchFamily="34" charset="0"/>
              </a:rPr>
              <a:t>Strategic Military Information Operations Planning and Operations</a:t>
            </a:r>
          </a:p>
          <a:p>
            <a:pPr marL="171450" lvl="1" indent="-171450" algn="just" defTabSz="685800" eaLnBrk="1" hangingPunct="1">
              <a:spcBef>
                <a:spcPts val="0"/>
              </a:spcBef>
              <a:spcAft>
                <a:spcPts val="0"/>
              </a:spcAft>
              <a:buClr>
                <a:srgbClr val="800000"/>
              </a:buClr>
              <a:buFont typeface="Arial" panose="020B0604020202020204" pitchFamily="34" charset="0"/>
              <a:buChar char="•"/>
              <a:tabLst>
                <a:tab pos="2803525" algn="l"/>
              </a:tabLst>
            </a:pPr>
            <a:r>
              <a:rPr lang="en-US" sz="1300" dirty="0">
                <a:latin typeface="Tahoma" panose="020B0604030504040204" pitchFamily="34" charset="0"/>
                <a:ea typeface="Tahoma" panose="020B0604030504040204" pitchFamily="34" charset="0"/>
                <a:cs typeface="Tahoma" panose="020B0604030504040204" pitchFamily="34" charset="0"/>
              </a:rPr>
              <a:t>Consultant services to support Psychological Operations, Electronic Warfare, Operations Security, Military Deception and Computer Network Operations on site at the U.S. Combatant Commands worldwide</a:t>
            </a:r>
          </a:p>
          <a:p>
            <a:pPr marL="171450" lvl="1" indent="-171450" algn="just" defTabSz="685800" eaLnBrk="1" hangingPunct="1">
              <a:spcBef>
                <a:spcPts val="0"/>
              </a:spcBef>
              <a:spcAft>
                <a:spcPts val="0"/>
              </a:spcAft>
              <a:buClr>
                <a:srgbClr val="800000"/>
              </a:buClr>
              <a:buFont typeface="Arial" panose="020B0604020202020204" pitchFamily="34" charset="0"/>
              <a:buChar char="•"/>
              <a:tabLst>
                <a:tab pos="2803525" algn="l"/>
              </a:tabLst>
            </a:pPr>
            <a:r>
              <a:rPr lang="en-US" sz="1300" dirty="0">
                <a:latin typeface="Tahoma" panose="020B0604030504040204" pitchFamily="34" charset="0"/>
                <a:ea typeface="Tahoma" panose="020B0604030504040204" pitchFamily="34" charset="0"/>
                <a:cs typeface="Tahoma" panose="020B0604030504040204" pitchFamily="34" charset="0"/>
              </a:rPr>
              <a:t>Support to Department of Defense (DoD) training efforts in field of military strategic and operational planning</a:t>
            </a:r>
          </a:p>
          <a:p>
            <a:pPr marL="171450" lvl="1" indent="-171450" algn="just" defTabSz="685800" eaLnBrk="1" hangingPunct="1">
              <a:spcBef>
                <a:spcPts val="0"/>
              </a:spcBef>
              <a:spcAft>
                <a:spcPts val="0"/>
              </a:spcAft>
              <a:buClr>
                <a:srgbClr val="800000"/>
              </a:buClr>
              <a:buFont typeface="Arial" panose="020B0604020202020204" pitchFamily="34" charset="0"/>
              <a:buChar char="•"/>
              <a:tabLst>
                <a:tab pos="2803525" algn="l"/>
              </a:tabLst>
            </a:pPr>
            <a:r>
              <a:rPr lang="en-US" sz="1300" dirty="0">
                <a:latin typeface="Tahoma" panose="020B0604030504040204" pitchFamily="34" charset="0"/>
                <a:ea typeface="Tahoma" panose="020B0604030504040204" pitchFamily="34" charset="0"/>
                <a:cs typeface="Tahoma" panose="020B0604030504040204" pitchFamily="34" charset="0"/>
              </a:rPr>
              <a:t>Expert analytical and historical research in field of military planning and military information warfare and operations, to include the publication of unclassified and classified white papers and studies for the senior leadership of the DoD.</a:t>
            </a:r>
            <a:endParaRPr lang="en-US" sz="1300" b="1" cap="small"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marL="233363" lvl="1" indent="-233363" algn="just" eaLnBrk="1" hangingPunct="1">
              <a:spcBef>
                <a:spcPts val="600"/>
              </a:spcBef>
              <a:spcAft>
                <a:spcPts val="600"/>
              </a:spcAft>
              <a:buClr>
                <a:srgbClr val="800000"/>
              </a:buClr>
              <a:buNone/>
            </a:pPr>
            <a:r>
              <a:rPr lang="en-US" sz="16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Customers</a:t>
            </a:r>
          </a:p>
          <a:p>
            <a:pPr marL="120650" lvl="1" indent="-120650" algn="just" eaLnBrk="1" hangingPunct="1">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National Aeronautics and Space Administration (NASA) Johnson Space Center (JSC)</a:t>
            </a:r>
          </a:p>
          <a:p>
            <a:pPr marL="120650" lvl="1" indent="-120650" algn="just" eaLnBrk="1" hangingPunct="1">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Department of Defense (DoD)</a:t>
            </a:r>
          </a:p>
          <a:p>
            <a:pPr marL="120650" lvl="1" indent="-120650" algn="just" eaLnBrk="1" hangingPunct="1">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Office of Naval Research (ONR)</a:t>
            </a:r>
          </a:p>
          <a:p>
            <a:pPr marL="120650" lvl="1" indent="-120650" eaLnBrk="1" hangingPunct="1">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Pacific Architects and </a:t>
            </a:r>
            <a:br>
              <a:rPr lang="en-US" sz="1300" dirty="0">
                <a:latin typeface="Tahoma" panose="020B0604030504040204" pitchFamily="34" charset="0"/>
                <a:ea typeface="Tahoma" panose="020B0604030504040204" pitchFamily="34" charset="0"/>
                <a:cs typeface="Tahoma" panose="020B0604030504040204" pitchFamily="34" charset="0"/>
              </a:rPr>
            </a:br>
            <a:r>
              <a:rPr lang="en-US" sz="1300" dirty="0">
                <a:latin typeface="Tahoma" panose="020B0604030504040204" pitchFamily="34" charset="0"/>
                <a:ea typeface="Tahoma" panose="020B0604030504040204" pitchFamily="34" charset="0"/>
                <a:cs typeface="Tahoma" panose="020B0604030504040204" pitchFamily="34" charset="0"/>
              </a:rPr>
              <a:t>Engineering (PAE)</a:t>
            </a:r>
          </a:p>
          <a:p>
            <a:pPr marL="120650" lvl="1" indent="-120650" algn="just" eaLnBrk="1" hangingPunct="1">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Computer Sciences </a:t>
            </a:r>
            <a:br>
              <a:rPr lang="en-US" sz="1300" dirty="0">
                <a:latin typeface="Tahoma" panose="020B0604030504040204" pitchFamily="34" charset="0"/>
                <a:ea typeface="Tahoma" panose="020B0604030504040204" pitchFamily="34" charset="0"/>
                <a:cs typeface="Tahoma" panose="020B0604030504040204" pitchFamily="34" charset="0"/>
              </a:rPr>
            </a:br>
            <a:r>
              <a:rPr lang="en-US" sz="1300" dirty="0">
                <a:latin typeface="Tahoma" panose="020B0604030504040204" pitchFamily="34" charset="0"/>
                <a:ea typeface="Tahoma" panose="020B0604030504040204" pitchFamily="34" charset="0"/>
                <a:cs typeface="Tahoma" panose="020B0604030504040204" pitchFamily="34" charset="0"/>
              </a:rPr>
              <a:t>Corporation (CSC)</a:t>
            </a:r>
          </a:p>
          <a:p>
            <a:pPr marL="120650" lvl="1" indent="-120650" algn="just" eaLnBrk="1" hangingPunct="1">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DynCorp International</a:t>
            </a:r>
          </a:p>
          <a:p>
            <a:pPr marL="120650" lvl="1" indent="-120650" algn="just" eaLnBrk="1" hangingPunct="1">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ManTech, Inc.</a:t>
            </a:r>
          </a:p>
          <a:p>
            <a:pPr marL="120650" lvl="1" indent="-120650" algn="just" eaLnBrk="1" hangingPunct="1">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CACI, Inc.</a:t>
            </a:r>
          </a:p>
          <a:p>
            <a:pPr marL="120650" lvl="1" indent="-120650" algn="just" eaLnBrk="1" hangingPunct="1">
              <a:spcBef>
                <a:spcPts val="0"/>
              </a:spcBef>
              <a:spcAft>
                <a:spcPts val="0"/>
              </a:spcAft>
              <a:buClr>
                <a:srgbClr val="800000"/>
              </a:buClr>
              <a:buFont typeface="Arial" panose="020B0604020202020204" pitchFamily="34" charset="0"/>
              <a:buChar char="•"/>
            </a:pPr>
            <a:r>
              <a:rPr lang="en-US" sz="1300" dirty="0" err="1">
                <a:latin typeface="Tahoma" panose="020B0604030504040204" pitchFamily="34" charset="0"/>
                <a:ea typeface="Tahoma" panose="020B0604030504040204" pitchFamily="34" charset="0"/>
                <a:cs typeface="Tahoma" panose="020B0604030504040204" pitchFamily="34" charset="0"/>
              </a:rPr>
              <a:t>JMark</a:t>
            </a:r>
            <a:r>
              <a:rPr lang="en-US" sz="1300" dirty="0">
                <a:latin typeface="Tahoma" panose="020B0604030504040204" pitchFamily="34" charset="0"/>
                <a:ea typeface="Tahoma" panose="020B0604030504040204" pitchFamily="34" charset="0"/>
                <a:cs typeface="Tahoma" panose="020B0604030504040204" pitchFamily="34" charset="0"/>
              </a:rPr>
              <a:t> Services</a:t>
            </a:r>
            <a:endParaRPr lang="en-US" sz="1300" b="1" cap="small"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marL="117475" lvl="1" indent="0" algn="just">
              <a:spcBef>
                <a:spcPts val="0"/>
              </a:spcBef>
              <a:spcAft>
                <a:spcPts val="0"/>
              </a:spcAft>
              <a:buClr>
                <a:srgbClr val="800000"/>
              </a:buClr>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57150" lvl="1" indent="-223838">
              <a:spcBef>
                <a:spcPts val="0"/>
              </a:spcBef>
              <a:buClr>
                <a:srgbClr val="800000"/>
              </a:buClr>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233363" lvl="1" indent="-233363" algn="just" eaLnBrk="1" hangingPunct="1">
              <a:spcBef>
                <a:spcPts val="0"/>
              </a:spcBef>
              <a:spcAft>
                <a:spcPts val="0"/>
              </a:spcAft>
              <a:buClr>
                <a:srgbClr val="800000"/>
              </a:buClr>
              <a:buFont typeface="Arial"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233363" lvl="1" indent="-233363" algn="just" eaLnBrk="1" hangingPunct="1">
              <a:spcBef>
                <a:spcPts val="0"/>
              </a:spcBef>
              <a:spcAft>
                <a:spcPts val="0"/>
              </a:spcAft>
              <a:buClr>
                <a:srgbClr val="800000"/>
              </a:buClr>
              <a:buFont typeface="Arial"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233363" lvl="1" indent="-233363" algn="just" eaLnBrk="1" hangingPunct="1">
              <a:spcBef>
                <a:spcPts val="0"/>
              </a:spcBef>
              <a:spcAft>
                <a:spcPts val="0"/>
              </a:spcAft>
              <a:buClr>
                <a:srgbClr val="800000"/>
              </a:buClr>
              <a:buFont typeface="Arial"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U:\Anadarko Industries\Capability Profiles\2016 pictures\Logistics.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1379" y="7086600"/>
            <a:ext cx="3657600" cy="15630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5257800" y="8509000"/>
            <a:ext cx="1600200" cy="635000"/>
          </a:xfrm>
          <a:prstGeom prst="rect">
            <a:avLst/>
          </a:prstGeom>
          <a:noFill/>
          <a:ln w="9525">
            <a:noFill/>
            <a:miter lim="800000"/>
            <a:headEnd/>
            <a:tailEnd/>
          </a:ln>
        </p:spPr>
        <p:txBody>
          <a:bodyPr/>
          <a:lstStyle/>
          <a:p>
            <a:pPr algn="r"/>
            <a:endParaRPr lang="en-US" sz="1000" dirty="0"/>
          </a:p>
          <a:p>
            <a:pPr algn="r"/>
            <a:fld id="{58BC01D6-1E95-49EB-A1BC-55AFE2ED8BD2}" type="slidenum">
              <a:rPr lang="en-US" sz="1000"/>
              <a:pPr algn="r"/>
              <a:t>11</a:t>
            </a:fld>
            <a:endParaRPr lang="en-US" sz="1000" dirty="0"/>
          </a:p>
        </p:txBody>
      </p:sp>
      <p:sp>
        <p:nvSpPr>
          <p:cNvPr id="9219" name="Rectangle 2"/>
          <p:cNvSpPr>
            <a:spLocks noGrp="1" noChangeArrowheads="1"/>
          </p:cNvSpPr>
          <p:nvPr>
            <p:ph type="title" idx="4294967295"/>
          </p:nvPr>
        </p:nvSpPr>
        <p:spPr>
          <a:xfrm>
            <a:off x="393123" y="0"/>
            <a:ext cx="6172200" cy="1143001"/>
          </a:xfrm>
        </p:spPr>
        <p:txBody>
          <a:bodyPr/>
          <a:lstStyle/>
          <a:p>
            <a:pPr algn="r" eaLnBrk="1" hangingPunct="1"/>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Logistics &amp; Facility </a:t>
            </a:r>
            <a:b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br>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Operations </a:t>
            </a:r>
            <a:r>
              <a:rPr lang="en-US" sz="3600" b="1" i="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(cont.)</a:t>
            </a:r>
          </a:p>
        </p:txBody>
      </p:sp>
      <p:sp>
        <p:nvSpPr>
          <p:cNvPr id="2" name="Rectangle 1"/>
          <p:cNvSpPr/>
          <p:nvPr/>
        </p:nvSpPr>
        <p:spPr>
          <a:xfrm>
            <a:off x="304800" y="1142182"/>
            <a:ext cx="6210300" cy="5001369"/>
          </a:xfrm>
          <a:prstGeom prst="rect">
            <a:avLst/>
          </a:prstGeom>
        </p:spPr>
        <p:txBody>
          <a:bodyPr wrap="square">
            <a:spAutoFit/>
          </a:bodyPr>
          <a:lstStyle/>
          <a:p>
            <a:pPr marL="233363" lvl="1" indent="-233363" algn="just" eaLnBrk="1" hangingPunct="1">
              <a:spcBef>
                <a:spcPts val="600"/>
              </a:spcBef>
              <a:spcAft>
                <a:spcPts val="600"/>
              </a:spcAft>
              <a:buClr>
                <a:srgbClr val="800000"/>
              </a:buClr>
              <a:buNone/>
            </a:pPr>
            <a:r>
              <a:rPr lang="en-US" b="1" cap="small" dirty="0">
                <a:solidFill>
                  <a:srgbClr val="1E355E"/>
                </a:solidFill>
                <a:latin typeface="Tahoma" panose="020B0604030504040204" pitchFamily="34" charset="0"/>
                <a:ea typeface="Tahoma" panose="020B0604030504040204" pitchFamily="34" charset="0"/>
                <a:cs typeface="Tahoma" panose="020B0604030504040204" pitchFamily="34" charset="0"/>
              </a:rPr>
              <a:t>Contracts</a:t>
            </a:r>
          </a:p>
          <a:p>
            <a:pPr marL="233363" lvl="1" indent="-233363" algn="just" eaLnBrk="1" hangingPunct="1">
              <a:spcBef>
                <a:spcPts val="0"/>
              </a:spcBef>
              <a:spcAft>
                <a:spcPts val="0"/>
              </a:spcAft>
              <a:buClr>
                <a:srgbClr val="800000"/>
              </a:buClr>
              <a:buNone/>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Current</a:t>
            </a:r>
          </a:p>
          <a:p>
            <a:pPr marL="120650" lvl="1" indent="-120650" algn="just" eaLnBrk="1" hangingPunct="1">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NASA JSC Facility Support Services (FSS)</a:t>
            </a:r>
          </a:p>
          <a:p>
            <a:pPr marL="120650" lvl="1" indent="-120650" algn="just" eaLnBrk="1" hangingPunct="1">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Russian Language &amp; Logistics Services</a:t>
            </a:r>
          </a:p>
          <a:p>
            <a:pPr marL="233363" lvl="1" indent="-233363" algn="just">
              <a:spcBef>
                <a:spcPts val="600"/>
              </a:spcBef>
              <a:spcAft>
                <a:spcPts val="0"/>
              </a:spcAft>
              <a:buClr>
                <a:srgbClr val="800000"/>
              </a:buClr>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3 Year Past Performance</a:t>
            </a:r>
          </a:p>
          <a:p>
            <a:pPr marL="111125" lvl="1" indent="-111125"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Support Services for the Office of Naval Research (ONR) for the Corporate Logistics Department (BD04)</a:t>
            </a:r>
          </a:p>
          <a:p>
            <a:pPr marL="111125" lvl="1" indent="-111125"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US Special Operations Command (USSOCOM)/Global </a:t>
            </a:r>
            <a:r>
              <a:rPr lang="en-US" sz="1200" dirty="0" err="1">
                <a:latin typeface="Tahoma" panose="020B0604030504040204" pitchFamily="34" charset="0"/>
                <a:ea typeface="Tahoma" panose="020B0604030504040204" pitchFamily="34" charset="0"/>
                <a:cs typeface="Tahoma" panose="020B0604030504040204" pitchFamily="34" charset="0"/>
              </a:rPr>
              <a:t>Battlestaff</a:t>
            </a:r>
            <a:r>
              <a:rPr lang="en-US" sz="1200" dirty="0">
                <a:latin typeface="Tahoma" panose="020B0604030504040204" pitchFamily="34" charset="0"/>
                <a:ea typeface="Tahoma" panose="020B0604030504040204" pitchFamily="34" charset="0"/>
                <a:cs typeface="Tahoma" panose="020B0604030504040204" pitchFamily="34" charset="0"/>
              </a:rPr>
              <a:t> and Program Support (GBPS) Information Operations and Irregular Warfare Analyst Support</a:t>
            </a:r>
          </a:p>
          <a:p>
            <a:pPr marL="120650" lvl="1" indent="-120650" algn="just" eaLnBrk="1" hangingPunct="1">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Military Deception (MILDEC)/Operations Security (OPSEC) Support</a:t>
            </a:r>
          </a:p>
          <a:p>
            <a:pPr marL="120650" lvl="1" indent="-120650" algn="just" eaLnBrk="1" hangingPunct="1">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Policy Analysis, Security and Operations (PASO) Support</a:t>
            </a:r>
          </a:p>
          <a:p>
            <a:pPr marL="233363" lvl="1" indent="-233363" algn="just" eaLnBrk="1" hangingPunct="1">
              <a:spcBef>
                <a:spcPts val="600"/>
              </a:spcBef>
              <a:spcAft>
                <a:spcPts val="0"/>
              </a:spcAft>
              <a:buClr>
                <a:srgbClr val="800000"/>
              </a:buClr>
              <a:buNone/>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Additional Past Performance</a:t>
            </a:r>
          </a:p>
          <a:p>
            <a:pPr marL="120650" lvl="1"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Bella Contractor Support  </a:t>
            </a:r>
          </a:p>
          <a:p>
            <a:pPr marL="120650" lvl="1"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Under Secretary of Defense (Intelligence) Tampa MILDEC Planner Support Services</a:t>
            </a:r>
          </a:p>
          <a:p>
            <a:pPr marL="120650" lvl="1" indent="-120650" algn="just" eaLnBrk="1" hangingPunct="1">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NASA JSC Center Operations Support Services (COSS)</a:t>
            </a:r>
          </a:p>
          <a:p>
            <a:pPr marL="233363" lvl="1" indent="-233363" algn="just" eaLnBrk="1" hangingPunct="1">
              <a:spcBef>
                <a:spcPts val="600"/>
              </a:spcBef>
              <a:spcAft>
                <a:spcPts val="0"/>
              </a:spcAft>
              <a:buClr>
                <a:srgbClr val="800000"/>
              </a:buClr>
              <a:buNone/>
            </a:pPr>
            <a:endParaRPr lang="en-US" b="1" cap="small"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marL="233363" lvl="1" indent="-233363" algn="just" eaLnBrk="1" hangingPunct="1">
              <a:spcBef>
                <a:spcPts val="600"/>
              </a:spcBef>
              <a:spcAft>
                <a:spcPts val="0"/>
              </a:spcAft>
              <a:buClr>
                <a:srgbClr val="800000"/>
              </a:buClr>
              <a:buNone/>
            </a:pPr>
            <a:r>
              <a:rPr lang="en-US" b="1" cap="small" dirty="0">
                <a:solidFill>
                  <a:srgbClr val="1E355E"/>
                </a:solidFill>
                <a:latin typeface="Tahoma" panose="020B0604030504040204" pitchFamily="34" charset="0"/>
                <a:ea typeface="Tahoma" panose="020B0604030504040204" pitchFamily="34" charset="0"/>
                <a:cs typeface="Tahoma" panose="020B0604030504040204" pitchFamily="34" charset="0"/>
              </a:rPr>
              <a:t>Achievements</a:t>
            </a:r>
            <a:endParaRPr lang="en-US" cap="small" dirty="0">
              <a:solidFill>
                <a:srgbClr val="1E355E"/>
              </a:solidFill>
              <a:latin typeface="Tahoma" panose="020B0604030504040204" pitchFamily="34" charset="0"/>
              <a:ea typeface="Tahoma" panose="020B0604030504040204" pitchFamily="34" charset="0"/>
              <a:cs typeface="Tahoma" panose="020B0604030504040204" pitchFamily="34" charset="0"/>
            </a:endParaRPr>
          </a:p>
          <a:p>
            <a:pPr marL="120650" lvl="1"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Received award for Hurricane Ike recovery efforts</a:t>
            </a:r>
          </a:p>
          <a:p>
            <a:pPr marL="120650" lvl="1"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Responsible for loading and transporting $3 Million Moon Rover</a:t>
            </a:r>
          </a:p>
          <a:p>
            <a:pPr marL="120650" lvl="1"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Lightning Bolt Award</a:t>
            </a:r>
          </a:p>
          <a:p>
            <a:pPr marL="120650" lvl="1"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Responsible for supplying and maintaining 2 vending machines with commonly used tools and personal protective equipment (PPE) for 24/7 access</a:t>
            </a:r>
          </a:p>
          <a:p>
            <a:pPr marL="120650" lvl="1"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Implemented and Operate a Consignment Room for readily available supplies</a:t>
            </a:r>
          </a:p>
        </p:txBody>
      </p:sp>
      <p:sp>
        <p:nvSpPr>
          <p:cNvPr id="3" name="Rectangle 2"/>
          <p:cNvSpPr/>
          <p:nvPr/>
        </p:nvSpPr>
        <p:spPr>
          <a:xfrm>
            <a:off x="355024" y="7130694"/>
            <a:ext cx="6210299" cy="1384995"/>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txBody>
          <a:bodyPr wrap="square">
            <a:spAutoFit/>
          </a:bodyPr>
          <a:lstStyle/>
          <a:p>
            <a:pPr algn="just"/>
            <a:r>
              <a:rPr lang="en-US" sz="12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Exceptional USDA CPAR Review:</a:t>
            </a:r>
          </a:p>
          <a:p>
            <a:pPr algn="just"/>
            <a:r>
              <a:rPr lang="en-US" sz="1200" dirty="0">
                <a:latin typeface="Tahoma" panose="020B0604030504040204" pitchFamily="34" charset="0"/>
                <a:ea typeface="Tahoma" panose="020B0604030504040204" pitchFamily="34" charset="0"/>
                <a:cs typeface="Tahoma" panose="020B0604030504040204" pitchFamily="34" charset="0"/>
              </a:rPr>
              <a:t>Anadarko has consistently worked to increase the qualify of work as well as maintain the support levels at those high quality levels. Anadarko worked diligently throughout the performance period to adapt to the ever changing work climate in the USDA Washington, D.C. Office. They have increased and now maintain a high customer feedback rating.  Quality of service has trended up during the performance period due to Anadarko’s process improvement collaboration with Government staff. - </a:t>
            </a:r>
            <a:r>
              <a:rPr lang="en-US" sz="1200" i="1" dirty="0">
                <a:latin typeface="Tahoma" panose="020B0604030504040204" pitchFamily="34" charset="0"/>
                <a:ea typeface="Tahoma" panose="020B0604030504040204" pitchFamily="34" charset="0"/>
                <a:cs typeface="Tahoma" panose="020B0604030504040204" pitchFamily="34" charset="0"/>
              </a:rPr>
              <a:t>USDA Contracting Officer</a:t>
            </a:r>
          </a:p>
        </p:txBody>
      </p:sp>
    </p:spTree>
    <p:extLst>
      <p:ext uri="{BB962C8B-B14F-4D97-AF65-F5344CB8AC3E}">
        <p14:creationId xmlns:p14="http://schemas.microsoft.com/office/powerpoint/2010/main" val="241617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257800" y="8509000"/>
            <a:ext cx="1600200" cy="635000"/>
          </a:xfrm>
        </p:spPr>
        <p:txBody>
          <a:bodyPr/>
          <a:lstStyle/>
          <a:p>
            <a:pPr>
              <a:defRPr/>
            </a:pPr>
            <a:endParaRPr lang="en-US"/>
          </a:p>
          <a:p>
            <a:pPr>
              <a:defRPr/>
            </a:pPr>
            <a:fld id="{5AC81731-4CEF-45D1-B0F8-46755D60F774}" type="slidenum">
              <a:rPr lang="en-US" smtClean="0"/>
              <a:pPr>
                <a:defRPr/>
              </a:pPr>
              <a:t>12</a:t>
            </a:fld>
            <a:endParaRPr lang="en-US"/>
          </a:p>
        </p:txBody>
      </p:sp>
      <p:sp>
        <p:nvSpPr>
          <p:cNvPr id="3" name="TextBox 2"/>
          <p:cNvSpPr txBox="1"/>
          <p:nvPr/>
        </p:nvSpPr>
        <p:spPr>
          <a:xfrm>
            <a:off x="381000" y="0"/>
            <a:ext cx="6181725" cy="1141378"/>
          </a:xfrm>
          <a:prstGeom prst="rect">
            <a:avLst/>
          </a:prstGeom>
          <a:noFill/>
        </p:spPr>
        <p:txBody>
          <a:bodyPr wrap="square" rtlCol="0" anchor="ctr" anchorCtr="0">
            <a:noAutofit/>
          </a:bodyPr>
          <a:lstStyle/>
          <a:p>
            <a:pPr algn="r"/>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Engineering &amp;</a:t>
            </a:r>
          </a:p>
          <a:p>
            <a:pPr algn="r"/>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Technical Services</a:t>
            </a:r>
          </a:p>
        </p:txBody>
      </p:sp>
      <p:sp>
        <p:nvSpPr>
          <p:cNvPr id="4" name="TextBox 3"/>
          <p:cNvSpPr txBox="1"/>
          <p:nvPr/>
        </p:nvSpPr>
        <p:spPr>
          <a:xfrm>
            <a:off x="342899" y="1152605"/>
            <a:ext cx="6257925" cy="7817525"/>
          </a:xfrm>
          <a:prstGeom prst="rect">
            <a:avLst/>
          </a:prstGeom>
          <a:noFill/>
        </p:spPr>
        <p:txBody>
          <a:bodyPr wrap="square" lIns="0" tIns="0" rIns="0" bIns="0" rtlCol="0">
            <a:spAutoFit/>
          </a:bodyPr>
          <a:lstStyle/>
          <a:p>
            <a:pPr algn="l">
              <a:spcBef>
                <a:spcPts val="0"/>
              </a:spcBef>
              <a:spcAft>
                <a:spcPts val="600"/>
              </a:spcAft>
            </a:pPr>
            <a:r>
              <a:rPr lang="en-US" b="1" cap="small" dirty="0">
                <a:solidFill>
                  <a:srgbClr val="1E355E"/>
                </a:solidFill>
                <a:latin typeface="Tahoma" panose="020B0604030504040204" pitchFamily="34" charset="0"/>
                <a:ea typeface="Tahoma" panose="020B0604030504040204" pitchFamily="34" charset="0"/>
                <a:cs typeface="Tahoma" panose="020B0604030504040204" pitchFamily="34" charset="0"/>
              </a:rPr>
              <a:t>What We Do</a:t>
            </a:r>
            <a:endParaRPr lang="en-US" cap="small" dirty="0">
              <a:solidFill>
                <a:srgbClr val="1E355E"/>
              </a:solidFill>
              <a:latin typeface="Tahoma" panose="020B0604030504040204" pitchFamily="34" charset="0"/>
              <a:ea typeface="Tahoma" panose="020B0604030504040204" pitchFamily="34" charset="0"/>
              <a:cs typeface="Tahoma" panose="020B0604030504040204" pitchFamily="34" charset="0"/>
            </a:endParaRPr>
          </a:p>
          <a:p>
            <a:pPr lvl="0" algn="just">
              <a:spcBef>
                <a:spcPts val="0"/>
              </a:spcBef>
              <a:spcAft>
                <a:spcPts val="0"/>
              </a:spcAft>
              <a:buClr>
                <a:srgbClr val="800000"/>
              </a:buClr>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Institutional Safety</a:t>
            </a:r>
          </a:p>
          <a:p>
            <a:pPr marL="111125" lvl="0" indent="-111125" algn="l">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Facility Construction and </a:t>
            </a:r>
            <a:br>
              <a:rPr lang="en-US" sz="1300" dirty="0">
                <a:latin typeface="Tahoma" panose="020B0604030504040204" pitchFamily="34" charset="0"/>
                <a:ea typeface="Tahoma" panose="020B0604030504040204" pitchFamily="34" charset="0"/>
                <a:cs typeface="Tahoma" panose="020B0604030504040204" pitchFamily="34" charset="0"/>
              </a:rPr>
            </a:br>
            <a:r>
              <a:rPr lang="en-US" sz="1300" dirty="0">
                <a:latin typeface="Tahoma" panose="020B0604030504040204" pitchFamily="34" charset="0"/>
                <a:ea typeface="Tahoma" panose="020B0604030504040204" pitchFamily="34" charset="0"/>
                <a:cs typeface="Tahoma" panose="020B0604030504040204" pitchFamily="34" charset="0"/>
              </a:rPr>
              <a:t>Maintenance Safety</a:t>
            </a:r>
          </a:p>
          <a:p>
            <a:pPr marL="111125" lvl="0" indent="-111125" algn="l">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Fire Protection Engineering</a:t>
            </a:r>
          </a:p>
          <a:p>
            <a:pPr marL="111125" lvl="0" indent="-111125" algn="l">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Maintenance and inspection </a:t>
            </a:r>
            <a:br>
              <a:rPr lang="en-US" sz="1300" dirty="0">
                <a:latin typeface="Tahoma" panose="020B0604030504040204" pitchFamily="34" charset="0"/>
                <a:ea typeface="Tahoma" panose="020B0604030504040204" pitchFamily="34" charset="0"/>
                <a:cs typeface="Tahoma" panose="020B0604030504040204" pitchFamily="34" charset="0"/>
              </a:rPr>
            </a:br>
            <a:r>
              <a:rPr lang="en-US" sz="1300" dirty="0">
                <a:latin typeface="Tahoma" panose="020B0604030504040204" pitchFamily="34" charset="0"/>
                <a:ea typeface="Tahoma" panose="020B0604030504040204" pitchFamily="34" charset="0"/>
                <a:cs typeface="Tahoma" panose="020B0604030504040204" pitchFamily="34" charset="0"/>
              </a:rPr>
              <a:t>of fire protection systems</a:t>
            </a:r>
          </a:p>
          <a:p>
            <a:pPr marL="111125" lvl="0" indent="-111125" algn="l">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Test safety operations</a:t>
            </a:r>
          </a:p>
          <a:p>
            <a:pPr marL="111125" lvl="0" indent="-111125" algn="l">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Safety information systems </a:t>
            </a:r>
          </a:p>
          <a:p>
            <a:pPr marL="111125" lvl="0" indent="-111125" algn="l">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Safety data reporting and trend analysis</a:t>
            </a:r>
          </a:p>
          <a:p>
            <a:pPr marL="111125" lvl="0" indent="-111125" algn="l">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Safety awareness campaigns</a:t>
            </a:r>
          </a:p>
          <a:p>
            <a:pPr marL="111125" lvl="0" indent="-111125" algn="l">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OSHA and Safety Training</a:t>
            </a:r>
          </a:p>
          <a:p>
            <a:pPr marL="111125" lvl="0" indent="-111125" algn="l">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First Response Activities</a:t>
            </a:r>
          </a:p>
          <a:p>
            <a:pPr marL="111125" lvl="0" indent="-111125" algn="l">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Evacuation Planning and Drills</a:t>
            </a:r>
          </a:p>
          <a:p>
            <a:pPr marL="111125" lvl="0" indent="-111125" algn="l">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Occupational Health</a:t>
            </a:r>
          </a:p>
          <a:p>
            <a:pPr lvl="0" algn="just">
              <a:spcBef>
                <a:spcPts val="600"/>
              </a:spcBef>
              <a:spcAft>
                <a:spcPts val="0"/>
              </a:spcAft>
              <a:buClr>
                <a:srgbClr val="800000"/>
              </a:buClr>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Systems Engineering and Integration</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Aerospace Engineering (i.e. International Space Station)</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Payloads Integration</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Human Factors Analysis (IVA/EVA)</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Structural/Mechanical/Electrical/Propulsion</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Guidance, Navigation &amp; Control (GN&amp;C)</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Command &amp; Data Handling (C&amp;DH)</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Thermal Control Analysis</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Communication Systems</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Environmental Control and Life Support Systems (ECLSS)</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Stress Analysis</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Real Time Mission Operations Support</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Test and Verification</a:t>
            </a:r>
          </a:p>
          <a:p>
            <a:pPr lvl="0" algn="just">
              <a:spcBef>
                <a:spcPts val="600"/>
              </a:spcBef>
              <a:spcAft>
                <a:spcPts val="0"/>
              </a:spcAft>
              <a:buClr>
                <a:srgbClr val="800000"/>
              </a:buClr>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Facility Engineering</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Facility Buildouts and Modifications</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Facility Maintenance and Operations</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Moves and Upgrades</a:t>
            </a:r>
            <a:endParaRPr lang="en-US" sz="1300" dirty="0">
              <a:solidFill>
                <a:srgbClr val="89ABE3"/>
              </a:solidFill>
              <a:latin typeface="Tahoma" panose="020B0604030504040204" pitchFamily="34" charset="0"/>
              <a:ea typeface="Tahoma" panose="020B0604030504040204" pitchFamily="34" charset="0"/>
              <a:cs typeface="Tahoma" panose="020B0604030504040204" pitchFamily="34" charset="0"/>
            </a:endParaRPr>
          </a:p>
          <a:p>
            <a:pPr lvl="0" algn="just">
              <a:spcBef>
                <a:spcPts val="600"/>
              </a:spcBef>
              <a:spcAft>
                <a:spcPts val="0"/>
              </a:spcAft>
              <a:buClr>
                <a:srgbClr val="800000"/>
              </a:buClr>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Health and Human Performance</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Health, Research and Laboratory Services</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Biomedical and Scientific Research</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Flight and Ground Occupational Health Programs</a:t>
            </a:r>
          </a:p>
          <a:p>
            <a:pPr marL="111125" lvl="0" indent="-111125" algn="just">
              <a:spcBef>
                <a:spcPts val="0"/>
              </a:spcBef>
              <a:spcAft>
                <a:spcPts val="0"/>
              </a:spcAft>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Human Factors Analysis</a:t>
            </a:r>
          </a:p>
        </p:txBody>
      </p:sp>
      <p:pic>
        <p:nvPicPr>
          <p:cNvPr id="3074" name="Picture 2" descr="U:\Anadarko Industries\Capability Profiles\2016 pictures\Technical Services.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9029" y="1274734"/>
            <a:ext cx="3657600" cy="15630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257800" y="8509000"/>
            <a:ext cx="1600200" cy="635000"/>
          </a:xfrm>
        </p:spPr>
        <p:txBody>
          <a:bodyPr/>
          <a:lstStyle/>
          <a:p>
            <a:pPr>
              <a:defRPr/>
            </a:pPr>
            <a:endParaRPr lang="en-US"/>
          </a:p>
          <a:p>
            <a:pPr>
              <a:defRPr/>
            </a:pPr>
            <a:fld id="{5AC81731-4CEF-45D1-B0F8-46755D60F774}" type="slidenum">
              <a:rPr lang="en-US" smtClean="0"/>
              <a:pPr>
                <a:defRPr/>
              </a:pPr>
              <a:t>13</a:t>
            </a:fld>
            <a:endParaRPr lang="en-US"/>
          </a:p>
        </p:txBody>
      </p:sp>
      <p:sp>
        <p:nvSpPr>
          <p:cNvPr id="3" name="TextBox 2"/>
          <p:cNvSpPr txBox="1"/>
          <p:nvPr/>
        </p:nvSpPr>
        <p:spPr>
          <a:xfrm>
            <a:off x="381000" y="0"/>
            <a:ext cx="6181725" cy="1141378"/>
          </a:xfrm>
          <a:prstGeom prst="rect">
            <a:avLst/>
          </a:prstGeom>
          <a:noFill/>
        </p:spPr>
        <p:txBody>
          <a:bodyPr wrap="square" rtlCol="0" anchor="ctr" anchorCtr="0">
            <a:noAutofit/>
          </a:bodyPr>
          <a:lstStyle/>
          <a:p>
            <a:pPr algn="r"/>
            <a:r>
              <a:rPr lang="en-US" sz="28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Engineering &amp;</a:t>
            </a:r>
          </a:p>
          <a:p>
            <a:pPr algn="r"/>
            <a:r>
              <a:rPr lang="en-US" sz="28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Technical Services </a:t>
            </a:r>
            <a:r>
              <a:rPr lang="en-US" sz="2800" b="1" i="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(cont.)</a:t>
            </a:r>
          </a:p>
        </p:txBody>
      </p:sp>
      <p:sp>
        <p:nvSpPr>
          <p:cNvPr id="6" name="TextBox 5"/>
          <p:cNvSpPr txBox="1"/>
          <p:nvPr/>
        </p:nvSpPr>
        <p:spPr>
          <a:xfrm>
            <a:off x="380999" y="1166092"/>
            <a:ext cx="3052761" cy="1985159"/>
          </a:xfrm>
          <a:prstGeom prst="rect">
            <a:avLst/>
          </a:prstGeom>
          <a:noFill/>
        </p:spPr>
        <p:txBody>
          <a:bodyPr wrap="square" lIns="0" tIns="0" rIns="0" bIns="0" numCol="1" rtlCol="0">
            <a:spAutoFit/>
          </a:bodyPr>
          <a:lstStyle/>
          <a:p>
            <a:pPr algn="just">
              <a:spcAft>
                <a:spcPts val="600"/>
              </a:spcAft>
            </a:pPr>
            <a:r>
              <a:rPr lang="en-US" b="1" cap="small" dirty="0">
                <a:solidFill>
                  <a:srgbClr val="1E355E"/>
                </a:solidFill>
                <a:latin typeface="Tahoma" panose="020B0604030504040204" pitchFamily="34" charset="0"/>
                <a:ea typeface="Tahoma" panose="020B0604030504040204" pitchFamily="34" charset="0"/>
                <a:cs typeface="Tahoma" panose="020B0604030504040204" pitchFamily="34" charset="0"/>
              </a:rPr>
              <a:t>Customers</a:t>
            </a:r>
            <a:endParaRPr lang="en-US" cap="small" dirty="0">
              <a:solidFill>
                <a:srgbClr val="1E355E"/>
              </a:solidFill>
              <a:latin typeface="Tahoma" panose="020B0604030504040204" pitchFamily="34" charset="0"/>
              <a:ea typeface="Tahoma" panose="020B0604030504040204" pitchFamily="34" charset="0"/>
              <a:cs typeface="Tahoma" panose="020B0604030504040204" pitchFamily="34" charset="0"/>
            </a:endParaRPr>
          </a:p>
          <a:p>
            <a:pPr marL="120650" lvl="0"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National Aeronautics and Space Administration (NASA) Johnson Space Center (JSC)</a:t>
            </a:r>
          </a:p>
          <a:p>
            <a:pPr marL="120650" lvl="0"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Office of Naval Research (ONR)</a:t>
            </a:r>
          </a:p>
          <a:p>
            <a:pPr marL="120650" lvl="0"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The Boeing Company</a:t>
            </a:r>
          </a:p>
          <a:p>
            <a:pPr marL="120650" lvl="0" indent="-120650" algn="just">
              <a:spcBef>
                <a:spcPts val="0"/>
              </a:spcBef>
              <a:spcAft>
                <a:spcPts val="0"/>
              </a:spcAft>
              <a:buClr>
                <a:srgbClr val="800000"/>
              </a:buClr>
              <a:buFont typeface="Arial" panose="020B0604020202020204" pitchFamily="34" charset="0"/>
              <a:buChar char="•"/>
            </a:pPr>
            <a:r>
              <a:rPr lang="en-US" sz="1200" dirty="0" err="1">
                <a:latin typeface="Tahoma" panose="020B0604030504040204" pitchFamily="34" charset="0"/>
                <a:ea typeface="Tahoma" panose="020B0604030504040204" pitchFamily="34" charset="0"/>
                <a:cs typeface="Tahoma" panose="020B0604030504040204" pitchFamily="34" charset="0"/>
              </a:rPr>
              <a:t>KBRwyle</a:t>
            </a:r>
            <a:endParaRPr lang="en-US" sz="1200" dirty="0">
              <a:latin typeface="Tahoma" panose="020B0604030504040204" pitchFamily="34" charset="0"/>
              <a:ea typeface="Tahoma" panose="020B0604030504040204" pitchFamily="34" charset="0"/>
              <a:cs typeface="Tahoma" panose="020B0604030504040204" pitchFamily="34" charset="0"/>
            </a:endParaRPr>
          </a:p>
          <a:p>
            <a:pPr marL="120650" lvl="0"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MEI Technologies</a:t>
            </a:r>
          </a:p>
          <a:p>
            <a:pPr marL="120650" lvl="0"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NLT Management Services, LLC</a:t>
            </a:r>
          </a:p>
          <a:p>
            <a:pPr marL="120650" lvl="0"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DynCorp International</a:t>
            </a:r>
          </a:p>
        </p:txBody>
      </p:sp>
      <p:sp>
        <p:nvSpPr>
          <p:cNvPr id="5" name="Rectangle 4"/>
          <p:cNvSpPr/>
          <p:nvPr/>
        </p:nvSpPr>
        <p:spPr>
          <a:xfrm>
            <a:off x="3483895" y="1470892"/>
            <a:ext cx="3090862" cy="5615708"/>
          </a:xfrm>
          <a:prstGeom prst="rect">
            <a:avLst/>
          </a:prstGeom>
        </p:spPr>
        <p:txBody>
          <a:bodyPr wrap="square" numCol="1">
            <a:noAutofit/>
          </a:bodyPr>
          <a:lstStyle/>
          <a:p>
            <a:pPr algn="l">
              <a:spcBef>
                <a:spcPts val="300"/>
              </a:spcBef>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Current</a:t>
            </a:r>
          </a:p>
          <a:p>
            <a:pPr marL="111125" indent="-111125" algn="just">
              <a:spcBef>
                <a:spcPts val="300"/>
              </a:spcBef>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NASA JSC Center Safety &amp; Fire Operations (CSFO)</a:t>
            </a:r>
          </a:p>
          <a:p>
            <a:pPr marL="111125" indent="-111125" algn="just">
              <a:spcBef>
                <a:spcPts val="300"/>
              </a:spcBef>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NASA JSC Human Health &amp; Performance Contract (HHPC)</a:t>
            </a:r>
          </a:p>
          <a:p>
            <a:pPr algn="just">
              <a:spcBef>
                <a:spcPts val="300"/>
              </a:spcBef>
              <a:buClr>
                <a:srgbClr val="800000"/>
              </a:buClr>
            </a:pPr>
            <a:endParaRPr lang="en-US" sz="1200" b="1" dirty="0">
              <a:solidFill>
                <a:srgbClr val="AB5C57"/>
              </a:solidFill>
              <a:latin typeface="Tahoma" panose="020B0604030504040204" pitchFamily="34" charset="0"/>
              <a:ea typeface="Tahoma" panose="020B0604030504040204" pitchFamily="34" charset="0"/>
              <a:cs typeface="Tahoma" panose="020B0604030504040204" pitchFamily="34" charset="0"/>
            </a:endParaRPr>
          </a:p>
          <a:p>
            <a:pPr algn="just">
              <a:spcBef>
                <a:spcPts val="300"/>
              </a:spcBef>
              <a:buClr>
                <a:srgbClr val="800000"/>
              </a:buClr>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3 Year Past Performance</a:t>
            </a:r>
          </a:p>
          <a:p>
            <a:pPr marL="111125" indent="-111125" algn="just">
              <a:spcBef>
                <a:spcPts val="300"/>
              </a:spcBef>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Boeing Engineering Technical Services (BETS)</a:t>
            </a:r>
          </a:p>
          <a:p>
            <a:pPr marL="111125" indent="-111125" algn="just">
              <a:spcBef>
                <a:spcPts val="300"/>
              </a:spcBef>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Support Services for the Office of Naval Research (ONR) for the Corporate Logistics Department (BD04)</a:t>
            </a:r>
          </a:p>
          <a:p>
            <a:pPr algn="just">
              <a:spcBef>
                <a:spcPts val="300"/>
              </a:spcBef>
              <a:buClr>
                <a:srgbClr val="800000"/>
              </a:buClr>
            </a:pPr>
            <a:endParaRPr lang="en-US" sz="1200" b="1" dirty="0">
              <a:solidFill>
                <a:srgbClr val="AB5C57"/>
              </a:solidFill>
              <a:latin typeface="Tahoma" panose="020B0604030504040204" pitchFamily="34" charset="0"/>
              <a:ea typeface="Tahoma" panose="020B0604030504040204" pitchFamily="34" charset="0"/>
              <a:cs typeface="Tahoma" panose="020B0604030504040204" pitchFamily="34" charset="0"/>
            </a:endParaRPr>
          </a:p>
          <a:p>
            <a:pPr algn="just">
              <a:spcBef>
                <a:spcPts val="300"/>
              </a:spcBef>
              <a:buClr>
                <a:srgbClr val="800000"/>
              </a:buClr>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Additional Past Performance</a:t>
            </a:r>
          </a:p>
          <a:p>
            <a:pPr marL="111125" indent="-111125" algn="just">
              <a:spcBef>
                <a:spcPts val="300"/>
              </a:spcBef>
              <a:buClr>
                <a:srgbClr val="800000"/>
              </a:buClr>
              <a:buFont typeface="Arial" panose="020B0604020202020204" pitchFamily="34" charset="0"/>
              <a:buChar char="•"/>
            </a:pPr>
            <a:r>
              <a:rPr lang="en-US" sz="1200">
                <a:latin typeface="Tahoma" panose="020B0604030504040204" pitchFamily="34" charset="0"/>
                <a:ea typeface="Tahoma" panose="020B0604030504040204" pitchFamily="34" charset="0"/>
                <a:cs typeface="Tahoma" panose="020B0604030504040204" pitchFamily="34" charset="0"/>
              </a:rPr>
              <a:t>NASA JSC Center Institutional Safety Services (CISS)</a:t>
            </a:r>
          </a:p>
          <a:p>
            <a:pPr marL="111125" indent="-111125" algn="just">
              <a:spcBef>
                <a:spcPts val="300"/>
              </a:spcBef>
              <a:buClr>
                <a:srgbClr val="800000"/>
              </a:buClr>
              <a:buFont typeface="Arial" panose="020B0604020202020204" pitchFamily="34" charset="0"/>
              <a:buChar char="•"/>
            </a:pPr>
            <a:r>
              <a:rPr lang="en-US" sz="1200">
                <a:latin typeface="Tahoma" panose="020B0604030504040204" pitchFamily="34" charset="0"/>
                <a:ea typeface="Tahoma" panose="020B0604030504040204" pitchFamily="34" charset="0"/>
                <a:cs typeface="Tahoma" panose="020B0604030504040204" pitchFamily="34" charset="0"/>
              </a:rPr>
              <a:t>NASA </a:t>
            </a:r>
            <a:r>
              <a:rPr lang="en-US" sz="1200" dirty="0">
                <a:latin typeface="Tahoma" panose="020B0604030504040204" pitchFamily="34" charset="0"/>
                <a:ea typeface="Tahoma" panose="020B0604030504040204" pitchFamily="34" charset="0"/>
                <a:cs typeface="Tahoma" panose="020B0604030504040204" pitchFamily="34" charset="0"/>
              </a:rPr>
              <a:t>JSC Safety and Fire Services (SFS)</a:t>
            </a:r>
          </a:p>
          <a:p>
            <a:pPr marL="111125" indent="-111125" algn="just">
              <a:spcBef>
                <a:spcPts val="300"/>
              </a:spcBef>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Air Force Office of Scientific Research (AFOSR)</a:t>
            </a:r>
          </a:p>
          <a:p>
            <a:pPr marL="111125" indent="-111125" algn="just">
              <a:spcBef>
                <a:spcPts val="300"/>
              </a:spcBef>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NASA JSC Center Operations Support Services (COSS)</a:t>
            </a:r>
          </a:p>
          <a:p>
            <a:pPr marL="111125" indent="-111125" algn="just">
              <a:spcBef>
                <a:spcPts val="300"/>
              </a:spcBef>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NASA JSC Calibration and Metrology Services (CAMS)</a:t>
            </a:r>
          </a:p>
        </p:txBody>
      </p:sp>
      <p:sp>
        <p:nvSpPr>
          <p:cNvPr id="7" name="Rectangle 6"/>
          <p:cNvSpPr/>
          <p:nvPr/>
        </p:nvSpPr>
        <p:spPr>
          <a:xfrm>
            <a:off x="304801" y="3429000"/>
            <a:ext cx="3179094" cy="3810000"/>
          </a:xfrm>
          <a:prstGeom prst="rect">
            <a:avLst/>
          </a:prstGeom>
        </p:spPr>
        <p:txBody>
          <a:bodyPr wrap="square" numCol="1">
            <a:noAutofit/>
          </a:bodyPr>
          <a:lstStyle/>
          <a:p>
            <a:pPr algn="just">
              <a:spcBef>
                <a:spcPts val="300"/>
              </a:spcBef>
            </a:pPr>
            <a:r>
              <a:rPr lang="en-US" b="1" cap="small" dirty="0">
                <a:solidFill>
                  <a:srgbClr val="1E355E"/>
                </a:solidFill>
                <a:latin typeface="Tahoma" panose="020B0604030504040204" pitchFamily="34" charset="0"/>
                <a:ea typeface="Tahoma" panose="020B0604030504040204" pitchFamily="34" charset="0"/>
                <a:cs typeface="Tahoma" panose="020B0604030504040204" pitchFamily="34" charset="0"/>
              </a:rPr>
              <a:t>Achievements</a:t>
            </a:r>
            <a:endParaRPr lang="en-US" cap="small" dirty="0">
              <a:solidFill>
                <a:srgbClr val="1E355E"/>
              </a:solidFill>
              <a:latin typeface="Tahoma" panose="020B0604030504040204" pitchFamily="34" charset="0"/>
              <a:ea typeface="Tahoma" panose="020B0604030504040204" pitchFamily="34" charset="0"/>
              <a:cs typeface="Tahoma" panose="020B0604030504040204" pitchFamily="34" charset="0"/>
            </a:endParaRPr>
          </a:p>
          <a:p>
            <a:pPr marL="111125" lvl="0" indent="-111125"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OSHA VPP STAR Certified Contract</a:t>
            </a:r>
          </a:p>
          <a:p>
            <a:pPr marL="111125" lvl="0" indent="-111125"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Awards for Hurricane Ike Recovery Efforts</a:t>
            </a:r>
          </a:p>
          <a:p>
            <a:pPr marL="111125" lvl="0" indent="-111125"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Boeing Silver Supplier Award 5 consecutive years</a:t>
            </a:r>
          </a:p>
          <a:p>
            <a:pPr marL="111125" lvl="0" indent="-111125"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NASA JSC Safety Action Team (JSAT) Awards</a:t>
            </a:r>
          </a:p>
          <a:p>
            <a:pPr marL="111125" lvl="0" indent="-111125"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NASA JSC “Going the Extra Mile” (GEM) Awards</a:t>
            </a:r>
          </a:p>
          <a:p>
            <a:pPr marL="111125" lvl="0" indent="-111125"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NASA JSC Supernova Safety Awards</a:t>
            </a:r>
          </a:p>
          <a:p>
            <a:pPr marL="111125" lvl="0" indent="-111125"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Silver Snoopy Award</a:t>
            </a:r>
          </a:p>
          <a:p>
            <a:pPr lvl="0" algn="just">
              <a:spcBef>
                <a:spcPts val="600"/>
              </a:spcBef>
              <a:spcAft>
                <a:spcPts val="0"/>
              </a:spcAft>
              <a:buClr>
                <a:srgbClr val="800000"/>
              </a:buClr>
            </a:pPr>
            <a:r>
              <a:rPr lang="en-US" b="1" cap="small" dirty="0">
                <a:solidFill>
                  <a:srgbClr val="1E355E"/>
                </a:solidFill>
                <a:latin typeface="Tahoma" panose="020B0604030504040204" pitchFamily="34" charset="0"/>
                <a:ea typeface="Tahoma" panose="020B0604030504040204" pitchFamily="34" charset="0"/>
                <a:cs typeface="Tahoma" panose="020B0604030504040204" pitchFamily="34" charset="0"/>
              </a:rPr>
              <a:t>Licenses / Certifications</a:t>
            </a:r>
          </a:p>
          <a:p>
            <a:pPr marL="120650" lvl="0"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Texas Fire Marshal's Office (Alarm, Sprinkler, Extinguisher)</a:t>
            </a:r>
          </a:p>
          <a:p>
            <a:pPr marL="120650" lvl="0"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Certified Safety Professionals</a:t>
            </a:r>
          </a:p>
          <a:p>
            <a:pPr marL="120650" lvl="0"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Fire Protection Professional Engineer, PE</a:t>
            </a:r>
          </a:p>
          <a:p>
            <a:pPr marL="120650" lvl="0" indent="-12065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OSHA VPP STAR </a:t>
            </a:r>
          </a:p>
        </p:txBody>
      </p:sp>
      <p:sp>
        <p:nvSpPr>
          <p:cNvPr id="8" name="Rectangle 7"/>
          <p:cNvSpPr/>
          <p:nvPr/>
        </p:nvSpPr>
        <p:spPr>
          <a:xfrm>
            <a:off x="3401341" y="1166666"/>
            <a:ext cx="1220206" cy="338554"/>
          </a:xfrm>
          <a:prstGeom prst="rect">
            <a:avLst/>
          </a:prstGeom>
        </p:spPr>
        <p:txBody>
          <a:bodyPr wrap="none">
            <a:spAutoFit/>
          </a:bodyPr>
          <a:lstStyle/>
          <a:p>
            <a:pPr algn="just">
              <a:spcBef>
                <a:spcPts val="300"/>
              </a:spcBef>
            </a:pPr>
            <a:r>
              <a:rPr lang="en-US" b="1" cap="small" dirty="0">
                <a:solidFill>
                  <a:srgbClr val="1E355E"/>
                </a:solidFill>
                <a:latin typeface="Tahoma" panose="020B0604030504040204" pitchFamily="34" charset="0"/>
                <a:ea typeface="Tahoma" panose="020B0604030504040204" pitchFamily="34" charset="0"/>
                <a:cs typeface="Tahoma" panose="020B0604030504040204" pitchFamily="34" charset="0"/>
              </a:rPr>
              <a:t>Contracts</a:t>
            </a:r>
          </a:p>
        </p:txBody>
      </p:sp>
      <p:sp>
        <p:nvSpPr>
          <p:cNvPr id="9" name="Rectangle 8"/>
          <p:cNvSpPr/>
          <p:nvPr/>
        </p:nvSpPr>
        <p:spPr>
          <a:xfrm>
            <a:off x="457200" y="7239000"/>
            <a:ext cx="6019800" cy="1384995"/>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txBody>
          <a:bodyPr wrap="square">
            <a:spAutoFit/>
          </a:bodyPr>
          <a:lstStyle/>
          <a:p>
            <a:pPr algn="just"/>
            <a:r>
              <a:rPr lang="en-US" sz="12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Exceptional CISS CPAR Review:</a:t>
            </a:r>
          </a:p>
          <a:p>
            <a:pPr algn="just"/>
            <a:r>
              <a:rPr lang="en-US" sz="1200" dirty="0">
                <a:latin typeface="Tahoma" panose="020B0604030504040204" pitchFamily="34" charset="0"/>
                <a:ea typeface="Tahoma" panose="020B0604030504040204" pitchFamily="34" charset="0"/>
                <a:cs typeface="Tahoma" panose="020B0604030504040204" pitchFamily="34" charset="0"/>
              </a:rPr>
              <a:t>“The contractor continues to be responsive to NASA’s dynamic safety environment in spite of having reductions in its workforce.  Further, the contractor fosters an environment of teamwork that allows it to effectively partner with NASA to ensure mission success...The contractor works very closely with Civil Service Management.  The contractor is a valued member of the team, providing advice.” - </a:t>
            </a:r>
            <a:r>
              <a:rPr lang="en-US" sz="1200" i="1" dirty="0">
                <a:latin typeface="Tahoma" panose="020B0604030504040204" pitchFamily="34" charset="0"/>
                <a:ea typeface="Tahoma" panose="020B0604030504040204" pitchFamily="34" charset="0"/>
                <a:cs typeface="Tahoma" panose="020B0604030504040204" pitchFamily="34" charset="0"/>
              </a:rPr>
              <a:t>CISS Contracting Officer </a:t>
            </a:r>
          </a:p>
        </p:txBody>
      </p:sp>
    </p:spTree>
    <p:extLst>
      <p:ext uri="{BB962C8B-B14F-4D97-AF65-F5344CB8AC3E}">
        <p14:creationId xmlns:p14="http://schemas.microsoft.com/office/powerpoint/2010/main" val="702129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5257800" y="8509000"/>
            <a:ext cx="1600200" cy="635000"/>
          </a:xfrm>
          <a:prstGeom prst="rect">
            <a:avLst/>
          </a:prstGeom>
          <a:noFill/>
          <a:ln w="9525">
            <a:noFill/>
            <a:miter lim="800000"/>
            <a:headEnd/>
            <a:tailEnd/>
          </a:ln>
        </p:spPr>
        <p:txBody>
          <a:bodyPr/>
          <a:lstStyle/>
          <a:p>
            <a:pPr algn="r"/>
            <a:endParaRPr lang="en-US" sz="1000" dirty="0"/>
          </a:p>
          <a:p>
            <a:pPr algn="r"/>
            <a:fld id="{58BC01D6-1E95-49EB-A1BC-55AFE2ED8BD2}" type="slidenum">
              <a:rPr lang="en-US" sz="1000"/>
              <a:pPr algn="r"/>
              <a:t>14</a:t>
            </a:fld>
            <a:endParaRPr lang="en-US" sz="1000" dirty="0"/>
          </a:p>
        </p:txBody>
      </p:sp>
      <p:sp>
        <p:nvSpPr>
          <p:cNvPr id="9219" name="Rectangle 2"/>
          <p:cNvSpPr>
            <a:spLocks noGrp="1" noChangeArrowheads="1"/>
          </p:cNvSpPr>
          <p:nvPr>
            <p:ph type="title" idx="4294967295"/>
          </p:nvPr>
        </p:nvSpPr>
        <p:spPr>
          <a:xfrm>
            <a:off x="393123" y="0"/>
            <a:ext cx="6172200" cy="1143001"/>
          </a:xfrm>
        </p:spPr>
        <p:txBody>
          <a:bodyPr/>
          <a:lstStyle/>
          <a:p>
            <a:pPr algn="r" eaLnBrk="1" hangingPunct="1"/>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Business &amp; Contract</a:t>
            </a:r>
            <a:b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br>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Operations</a:t>
            </a:r>
          </a:p>
        </p:txBody>
      </p:sp>
      <p:sp>
        <p:nvSpPr>
          <p:cNvPr id="5" name="Rectangle 4"/>
          <p:cNvSpPr txBox="1">
            <a:spLocks noChangeArrowheads="1"/>
          </p:cNvSpPr>
          <p:nvPr/>
        </p:nvSpPr>
        <p:spPr bwMode="auto">
          <a:xfrm>
            <a:off x="228600" y="1451808"/>
            <a:ext cx="6260432" cy="3517233"/>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p>
            <a:pPr marL="0" lvl="1" algn="just">
              <a:spcBef>
                <a:spcPts val="0"/>
              </a:spcBef>
              <a:spcAft>
                <a:spcPts val="0"/>
              </a:spcAft>
              <a:buClr>
                <a:srgbClr val="800000"/>
              </a:buClr>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Business Management</a:t>
            </a:r>
          </a:p>
          <a:p>
            <a:pPr marL="171450" lvl="1" indent="-1714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Program Management</a:t>
            </a:r>
          </a:p>
          <a:p>
            <a:pPr marL="171450" lvl="1" indent="-1714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Contract Management</a:t>
            </a:r>
          </a:p>
          <a:p>
            <a:pPr marL="171450" lvl="1" indent="-1714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Financial Analysis</a:t>
            </a:r>
          </a:p>
          <a:p>
            <a:pPr marL="171450" lvl="1" indent="-171450" algn="l">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Procurement and Acquisition Services</a:t>
            </a:r>
          </a:p>
          <a:p>
            <a:pPr marL="171450" lvl="1" indent="-1714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Property and Asset Management</a:t>
            </a:r>
          </a:p>
          <a:p>
            <a:pPr marL="171450" lvl="1" indent="-1714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Human Resources Management</a:t>
            </a:r>
          </a:p>
          <a:p>
            <a:pPr marL="171450" lvl="1" indent="-1714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Administrative and Clerical Support</a:t>
            </a:r>
          </a:p>
          <a:p>
            <a:pPr marL="0" lvl="1" algn="just">
              <a:spcBef>
                <a:spcPts val="600"/>
              </a:spcBef>
              <a:spcAft>
                <a:spcPts val="0"/>
              </a:spcAft>
              <a:buClr>
                <a:srgbClr val="800000"/>
              </a:buClr>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Configuration Management</a:t>
            </a:r>
          </a:p>
          <a:p>
            <a:pPr marL="120650" lvl="1" indent="-1206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Meeting Support (i.e. scheduling, agenda, minutes)</a:t>
            </a:r>
          </a:p>
          <a:p>
            <a:pPr marL="120650" lvl="1" indent="-1206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Documentation Preparation</a:t>
            </a:r>
          </a:p>
          <a:p>
            <a:pPr marL="120650" lvl="1" indent="-1206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Records and Data Management</a:t>
            </a:r>
          </a:p>
          <a:p>
            <a:pPr marL="120650" lvl="1" indent="-1206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Review Cycle Coordination</a:t>
            </a:r>
          </a:p>
          <a:p>
            <a:pPr marL="228600" lvl="1" indent="-107950" algn="just">
              <a:spcBef>
                <a:spcPts val="600"/>
              </a:spcBef>
              <a:spcAft>
                <a:spcPts val="0"/>
              </a:spcAft>
              <a:buClr>
                <a:srgbClr val="800000"/>
              </a:buClr>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Outreach and Event Support</a:t>
            </a:r>
          </a:p>
          <a:p>
            <a:pPr marL="228600" lvl="1" indent="-1079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Conference and Event Planning (Turn Key)</a:t>
            </a:r>
          </a:p>
          <a:p>
            <a:pPr marL="228600" lvl="1" indent="-1079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Website Registrations</a:t>
            </a:r>
          </a:p>
          <a:p>
            <a:pPr marL="228600" lvl="1" indent="-1079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Brochures, Agendas, Programs, Presentations</a:t>
            </a:r>
          </a:p>
          <a:p>
            <a:pPr marL="228600" lvl="1" indent="-1079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International Programs</a:t>
            </a:r>
          </a:p>
          <a:p>
            <a:pPr marL="228600" lvl="1" indent="-1079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Safety Awareness Events</a:t>
            </a:r>
          </a:p>
          <a:p>
            <a:pPr marL="228600" lvl="1" indent="-107950" algn="just">
              <a:spcBef>
                <a:spcPts val="600"/>
              </a:spcBef>
              <a:spcAft>
                <a:spcPts val="0"/>
              </a:spcAft>
              <a:buClr>
                <a:srgbClr val="800000"/>
              </a:buClr>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Operational Support</a:t>
            </a:r>
          </a:p>
          <a:p>
            <a:pPr marL="228600" lvl="1" indent="-1079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Automobile leasing</a:t>
            </a:r>
          </a:p>
          <a:p>
            <a:pPr marL="228600" lvl="1" indent="-1079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Technical communication support</a:t>
            </a:r>
          </a:p>
          <a:p>
            <a:pPr marL="228600" lvl="1" indent="-107950" algn="just">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Librarian and historian</a:t>
            </a:r>
          </a:p>
        </p:txBody>
      </p:sp>
      <p:sp>
        <p:nvSpPr>
          <p:cNvPr id="4" name="Rectangle 3"/>
          <p:cNvSpPr/>
          <p:nvPr/>
        </p:nvSpPr>
        <p:spPr>
          <a:xfrm>
            <a:off x="292768" y="5105400"/>
            <a:ext cx="6260432" cy="3139321"/>
          </a:xfrm>
          <a:prstGeom prst="rect">
            <a:avLst/>
          </a:prstGeom>
        </p:spPr>
        <p:txBody>
          <a:bodyPr wrap="square">
            <a:spAutoFit/>
          </a:bodyPr>
          <a:lstStyle/>
          <a:p>
            <a:pPr marL="233363" lvl="1" indent="-233363" algn="just">
              <a:spcBef>
                <a:spcPts val="600"/>
              </a:spcBef>
              <a:spcAft>
                <a:spcPts val="0"/>
              </a:spcAft>
              <a:buClr>
                <a:srgbClr val="800000"/>
              </a:buClr>
            </a:pPr>
            <a:r>
              <a:rPr lang="en-US" b="1" kern="0" cap="small" dirty="0">
                <a:solidFill>
                  <a:srgbClr val="1E355E"/>
                </a:solidFill>
                <a:latin typeface="Tahoma" panose="020B0604030504040204" pitchFamily="34" charset="0"/>
                <a:ea typeface="Tahoma" panose="020B0604030504040204" pitchFamily="34" charset="0"/>
                <a:cs typeface="Tahoma" panose="020B0604030504040204" pitchFamily="34" charset="0"/>
              </a:rPr>
              <a:t>Key Customers</a:t>
            </a:r>
          </a:p>
          <a:p>
            <a:pPr marL="111125" lvl="1" indent="-111125" algn="l">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Air Force Office of Scientific Research (AFOSR)</a:t>
            </a:r>
          </a:p>
          <a:p>
            <a:pPr marL="111125" lvl="1" indent="-111125" algn="l">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National Aeronautics and Space Administration (NASA) Johnson Space Center (JSC)</a:t>
            </a:r>
          </a:p>
          <a:p>
            <a:pPr marL="111125" lvl="1" indent="-111125" algn="l">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Office Of Naval Research (ONR)</a:t>
            </a:r>
          </a:p>
          <a:p>
            <a:pPr marL="111125" lvl="1" indent="-111125" algn="l">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United States Department of Agriculture (USDA)</a:t>
            </a:r>
          </a:p>
          <a:p>
            <a:pPr marL="111125" lvl="1" indent="-111125" algn="l">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UTC Aerospace Systems</a:t>
            </a:r>
          </a:p>
          <a:p>
            <a:pPr marL="111125" lvl="1" indent="-111125" algn="l">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Pacific Architects and </a:t>
            </a:r>
            <a:br>
              <a:rPr lang="en-US" sz="1400" kern="0" dirty="0">
                <a:latin typeface="Tahoma" panose="020B0604030504040204" pitchFamily="34" charset="0"/>
                <a:ea typeface="Tahoma" panose="020B0604030504040204" pitchFamily="34" charset="0"/>
                <a:cs typeface="Tahoma" panose="020B0604030504040204" pitchFamily="34" charset="0"/>
              </a:rPr>
            </a:br>
            <a:r>
              <a:rPr lang="en-US" sz="1400" kern="0" dirty="0">
                <a:latin typeface="Tahoma" panose="020B0604030504040204" pitchFamily="34" charset="0"/>
                <a:ea typeface="Tahoma" panose="020B0604030504040204" pitchFamily="34" charset="0"/>
                <a:cs typeface="Tahoma" panose="020B0604030504040204" pitchFamily="34" charset="0"/>
              </a:rPr>
              <a:t>Engineering (PAE)</a:t>
            </a:r>
          </a:p>
          <a:p>
            <a:pPr marL="111125" lvl="1" indent="-111125" algn="l">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Computer Sciences </a:t>
            </a:r>
            <a:br>
              <a:rPr lang="en-US" sz="1400" kern="0" dirty="0">
                <a:latin typeface="Tahoma" panose="020B0604030504040204" pitchFamily="34" charset="0"/>
                <a:ea typeface="Tahoma" panose="020B0604030504040204" pitchFamily="34" charset="0"/>
                <a:cs typeface="Tahoma" panose="020B0604030504040204" pitchFamily="34" charset="0"/>
              </a:rPr>
            </a:br>
            <a:r>
              <a:rPr lang="en-US" sz="1400" kern="0" dirty="0">
                <a:latin typeface="Tahoma" panose="020B0604030504040204" pitchFamily="34" charset="0"/>
                <a:ea typeface="Tahoma" panose="020B0604030504040204" pitchFamily="34" charset="0"/>
                <a:cs typeface="Tahoma" panose="020B0604030504040204" pitchFamily="34" charset="0"/>
              </a:rPr>
              <a:t>Corporation (CSC)</a:t>
            </a:r>
          </a:p>
          <a:p>
            <a:pPr marL="111125" lvl="1" indent="-111125" algn="l">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DynCorp International</a:t>
            </a:r>
          </a:p>
          <a:p>
            <a:pPr marL="111125" lvl="1" indent="-111125" algn="l">
              <a:spcBef>
                <a:spcPts val="0"/>
              </a:spcBef>
              <a:spcAft>
                <a:spcPts val="0"/>
              </a:spcAft>
              <a:buClr>
                <a:srgbClr val="800000"/>
              </a:buClr>
              <a:buFont typeface="Arial" panose="020B0604020202020204" pitchFamily="34" charset="0"/>
              <a:buChar char="•"/>
              <a:defRPr/>
            </a:pPr>
            <a:r>
              <a:rPr lang="en-US" sz="1400" kern="0" dirty="0" err="1">
                <a:latin typeface="Tahoma" panose="020B0604030504040204" pitchFamily="34" charset="0"/>
                <a:ea typeface="Tahoma" panose="020B0604030504040204" pitchFamily="34" charset="0"/>
                <a:cs typeface="Tahoma" panose="020B0604030504040204" pitchFamily="34" charset="0"/>
              </a:rPr>
              <a:t>KBRwyle</a:t>
            </a:r>
            <a:endParaRPr lang="en-US" sz="1400" kern="0" dirty="0">
              <a:latin typeface="Tahoma" panose="020B0604030504040204" pitchFamily="34" charset="0"/>
              <a:ea typeface="Tahoma" panose="020B0604030504040204" pitchFamily="34" charset="0"/>
              <a:cs typeface="Tahoma" panose="020B0604030504040204" pitchFamily="34" charset="0"/>
            </a:endParaRPr>
          </a:p>
          <a:p>
            <a:pPr marL="111125" lvl="1" indent="-111125" algn="l">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NLT Management Services</a:t>
            </a:r>
          </a:p>
        </p:txBody>
      </p:sp>
      <p:sp>
        <p:nvSpPr>
          <p:cNvPr id="6" name="Rectangle 5"/>
          <p:cNvSpPr/>
          <p:nvPr/>
        </p:nvSpPr>
        <p:spPr>
          <a:xfrm>
            <a:off x="197418" y="1157373"/>
            <a:ext cx="1451038" cy="338554"/>
          </a:xfrm>
          <a:prstGeom prst="rect">
            <a:avLst/>
          </a:prstGeom>
        </p:spPr>
        <p:txBody>
          <a:bodyPr wrap="none">
            <a:spAutoFit/>
          </a:bodyPr>
          <a:lstStyle/>
          <a:p>
            <a:pPr marL="233363" lvl="1" indent="-233363" algn="just">
              <a:spcBef>
                <a:spcPts val="0"/>
              </a:spcBef>
              <a:spcAft>
                <a:spcPts val="0"/>
              </a:spcAft>
              <a:buClr>
                <a:srgbClr val="800000"/>
              </a:buClr>
              <a:defRPr/>
            </a:pPr>
            <a:r>
              <a:rPr lang="en-US" b="1" kern="0" cap="small" dirty="0">
                <a:solidFill>
                  <a:srgbClr val="1E355E"/>
                </a:solidFill>
                <a:latin typeface="Tahoma" panose="020B0604030504040204" pitchFamily="34" charset="0"/>
                <a:ea typeface="Tahoma" panose="020B0604030504040204" pitchFamily="34" charset="0"/>
                <a:cs typeface="Tahoma" panose="020B0604030504040204" pitchFamily="34" charset="0"/>
              </a:rPr>
              <a:t>What We Do</a:t>
            </a:r>
          </a:p>
        </p:txBody>
      </p:sp>
      <p:pic>
        <p:nvPicPr>
          <p:cNvPr id="4098" name="Picture 2" descr="U:\Anadarko Industries\Capability Profiles\2016 pictures\Business.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7526" y="7147787"/>
            <a:ext cx="3657600" cy="15630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5257800" y="8509000"/>
            <a:ext cx="1600200" cy="635000"/>
          </a:xfrm>
          <a:prstGeom prst="rect">
            <a:avLst/>
          </a:prstGeom>
          <a:noFill/>
          <a:ln w="9525">
            <a:noFill/>
            <a:miter lim="800000"/>
            <a:headEnd/>
            <a:tailEnd/>
          </a:ln>
        </p:spPr>
        <p:txBody>
          <a:bodyPr/>
          <a:lstStyle/>
          <a:p>
            <a:pPr algn="r"/>
            <a:endParaRPr lang="en-US" sz="1000" dirty="0"/>
          </a:p>
          <a:p>
            <a:pPr algn="r"/>
            <a:fld id="{58BC01D6-1E95-49EB-A1BC-55AFE2ED8BD2}" type="slidenum">
              <a:rPr lang="en-US" sz="1000"/>
              <a:pPr algn="r"/>
              <a:t>15</a:t>
            </a:fld>
            <a:endParaRPr lang="en-US" sz="1000" dirty="0"/>
          </a:p>
        </p:txBody>
      </p:sp>
      <p:sp>
        <p:nvSpPr>
          <p:cNvPr id="9219" name="Rectangle 2"/>
          <p:cNvSpPr>
            <a:spLocks noGrp="1" noChangeArrowheads="1"/>
          </p:cNvSpPr>
          <p:nvPr>
            <p:ph type="title" idx="4294967295"/>
          </p:nvPr>
        </p:nvSpPr>
        <p:spPr>
          <a:xfrm>
            <a:off x="393123" y="0"/>
            <a:ext cx="6172200" cy="1143001"/>
          </a:xfrm>
        </p:spPr>
        <p:txBody>
          <a:bodyPr/>
          <a:lstStyle/>
          <a:p>
            <a:pPr algn="r" eaLnBrk="1" hangingPunct="1"/>
            <a:r>
              <a:rPr lang="en-US" sz="32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Business &amp; Contract</a:t>
            </a:r>
            <a:br>
              <a:rPr lang="en-US" sz="32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br>
            <a:r>
              <a:rPr lang="en-US" sz="32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Operations </a:t>
            </a:r>
            <a:r>
              <a:rPr lang="en-US" sz="3200" b="1" i="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(cont.)</a:t>
            </a:r>
          </a:p>
        </p:txBody>
      </p:sp>
      <p:sp>
        <p:nvSpPr>
          <p:cNvPr id="2" name="Rectangle 1"/>
          <p:cNvSpPr/>
          <p:nvPr/>
        </p:nvSpPr>
        <p:spPr>
          <a:xfrm>
            <a:off x="304800" y="1168508"/>
            <a:ext cx="6290310" cy="6109365"/>
          </a:xfrm>
          <a:prstGeom prst="rect">
            <a:avLst/>
          </a:prstGeom>
        </p:spPr>
        <p:txBody>
          <a:bodyPr wrap="square">
            <a:spAutoFit/>
          </a:bodyPr>
          <a:lstStyle/>
          <a:p>
            <a:pPr marL="233363" lvl="1" indent="-233363" algn="just">
              <a:spcBef>
                <a:spcPts val="0"/>
              </a:spcBef>
              <a:spcAft>
                <a:spcPts val="600"/>
              </a:spcAft>
              <a:buClr>
                <a:srgbClr val="800000"/>
              </a:buClr>
              <a:defRPr/>
            </a:pPr>
            <a:r>
              <a:rPr lang="en-US" b="1" kern="0" cap="small" dirty="0">
                <a:solidFill>
                  <a:srgbClr val="1E355E"/>
                </a:solidFill>
                <a:latin typeface="Tahoma" panose="020B0604030504040204" pitchFamily="34" charset="0"/>
                <a:ea typeface="Tahoma" panose="020B0604030504040204" pitchFamily="34" charset="0"/>
                <a:cs typeface="Tahoma" panose="020B0604030504040204" pitchFamily="34" charset="0"/>
              </a:rPr>
              <a:t>Contracts</a:t>
            </a:r>
          </a:p>
          <a:p>
            <a:pPr marL="0" lvl="1" algn="just">
              <a:spcBef>
                <a:spcPts val="0"/>
              </a:spcBef>
              <a:spcAft>
                <a:spcPts val="0"/>
              </a:spcAft>
              <a:buClr>
                <a:srgbClr val="800000"/>
              </a:buClr>
              <a:defRPr/>
            </a:pPr>
            <a:r>
              <a:rPr lang="en-US" sz="1400" b="1" kern="0" dirty="0">
                <a:solidFill>
                  <a:srgbClr val="AB5C57"/>
                </a:solidFill>
                <a:latin typeface="Tahoma" panose="020B0604030504040204" pitchFamily="34" charset="0"/>
                <a:ea typeface="Tahoma" panose="020B0604030504040204" pitchFamily="34" charset="0"/>
                <a:cs typeface="Tahoma" panose="020B0604030504040204" pitchFamily="34" charset="0"/>
              </a:rPr>
              <a:t>Current</a:t>
            </a:r>
          </a:p>
          <a:p>
            <a:pPr marL="111125" lvl="1" indent="-111125" algn="just">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NASA JSC Facilities Support Services (FSS)</a:t>
            </a:r>
          </a:p>
          <a:p>
            <a:pPr marL="111125" lvl="1" indent="-111125" algn="just">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USDA Large Office End User Support</a:t>
            </a:r>
          </a:p>
          <a:p>
            <a:pPr marL="233363" lvl="1" indent="-233363" algn="just">
              <a:spcBef>
                <a:spcPts val="600"/>
              </a:spcBef>
              <a:spcAft>
                <a:spcPts val="0"/>
              </a:spcAft>
              <a:buClr>
                <a:srgbClr val="800000"/>
              </a:buClr>
              <a:defRPr/>
            </a:pPr>
            <a:r>
              <a:rPr lang="en-US" sz="1400" b="1" kern="0" dirty="0">
                <a:solidFill>
                  <a:srgbClr val="AB5C57"/>
                </a:solidFill>
                <a:latin typeface="Tahoma" panose="020B0604030504040204" pitchFamily="34" charset="0"/>
                <a:ea typeface="Tahoma" panose="020B0604030504040204" pitchFamily="34" charset="0"/>
                <a:cs typeface="Tahoma" panose="020B0604030504040204" pitchFamily="34" charset="0"/>
              </a:rPr>
              <a:t>3-Year Past Performance</a:t>
            </a:r>
          </a:p>
          <a:p>
            <a:pPr marL="111125" lvl="1" indent="-111125" algn="just">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NASA JSC Extravehicular Activity (EVA) Space Operations Contract (ESOC)</a:t>
            </a:r>
          </a:p>
          <a:p>
            <a:pPr marL="111125" lvl="1" indent="-111125" algn="just">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NASA JSC Procurement Services Contract (PSC)</a:t>
            </a:r>
          </a:p>
          <a:p>
            <a:pPr marL="111125" lvl="1" indent="-111125" algn="just">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Support Services for the Office of Naval Research (ONR) for the Corporate Logistics Department (BD04)</a:t>
            </a:r>
          </a:p>
          <a:p>
            <a:pPr marL="111125" lvl="1" indent="-111125" algn="just">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USDA Large Office End User Support</a:t>
            </a:r>
          </a:p>
          <a:p>
            <a:pPr marL="233363" lvl="1" indent="-233363" algn="just">
              <a:spcBef>
                <a:spcPts val="600"/>
              </a:spcBef>
              <a:spcAft>
                <a:spcPts val="600"/>
              </a:spcAft>
              <a:buClr>
                <a:srgbClr val="800000"/>
              </a:buClr>
              <a:defRPr/>
            </a:pPr>
            <a:r>
              <a:rPr lang="en-US" sz="1400" b="1" kern="0" dirty="0">
                <a:solidFill>
                  <a:srgbClr val="AB5C57"/>
                </a:solidFill>
                <a:latin typeface="Tahoma" panose="020B0604030504040204" pitchFamily="34" charset="0"/>
                <a:ea typeface="Tahoma" panose="020B0604030504040204" pitchFamily="34" charset="0"/>
                <a:cs typeface="Tahoma" panose="020B0604030504040204" pitchFamily="34" charset="0"/>
              </a:rPr>
              <a:t>Additional Past Performance</a:t>
            </a:r>
          </a:p>
          <a:p>
            <a:pPr marL="111125" lvl="1" indent="-111125" algn="just">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Air Force Office of Scientific Research (AFOSR) Support Services</a:t>
            </a:r>
          </a:p>
          <a:p>
            <a:pPr marL="111125" lvl="1" indent="-111125" algn="just">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NASA JSC Human Resources &amp; Procurement Offices (HRPO) Support Services</a:t>
            </a:r>
          </a:p>
          <a:p>
            <a:pPr marL="111125" lvl="1" indent="-111125" algn="just">
              <a:spcBef>
                <a:spcPts val="0"/>
              </a:spcBef>
              <a:spcAft>
                <a:spcPts val="0"/>
              </a:spcAft>
              <a:buClr>
                <a:srgbClr val="800000"/>
              </a:buClr>
              <a:buFont typeface="Arial" panose="020B0604020202020204" pitchFamily="34" charset="0"/>
              <a:buChar char="•"/>
              <a:defRPr/>
            </a:pPr>
            <a:r>
              <a:rPr lang="en-US" sz="1400" kern="0" dirty="0">
                <a:latin typeface="Tahoma" panose="020B0604030504040204" pitchFamily="34" charset="0"/>
                <a:ea typeface="Tahoma" panose="020B0604030504040204" pitchFamily="34" charset="0"/>
                <a:cs typeface="Tahoma" panose="020B0604030504040204" pitchFamily="34" charset="0"/>
              </a:rPr>
              <a:t>NASA JSC Center Operations Support Services (COSS)</a:t>
            </a:r>
          </a:p>
          <a:p>
            <a:pPr marL="233363" lvl="1" indent="-233363" algn="just">
              <a:spcBef>
                <a:spcPts val="600"/>
              </a:spcBef>
              <a:spcAft>
                <a:spcPts val="0"/>
              </a:spcAft>
              <a:buClr>
                <a:srgbClr val="800000"/>
              </a:buClr>
              <a:defRPr/>
            </a:pPr>
            <a:endParaRPr lang="en-US" b="1" kern="0" cap="small"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marL="233363" lvl="1" indent="-233363" algn="just">
              <a:spcBef>
                <a:spcPts val="600"/>
              </a:spcBef>
              <a:spcAft>
                <a:spcPts val="600"/>
              </a:spcAft>
              <a:buClr>
                <a:srgbClr val="800000"/>
              </a:buClr>
              <a:defRPr/>
            </a:pPr>
            <a:r>
              <a:rPr lang="en-US" b="1" kern="0" cap="small" dirty="0">
                <a:solidFill>
                  <a:srgbClr val="1E355E"/>
                </a:solidFill>
                <a:latin typeface="Tahoma" panose="020B0604030504040204" pitchFamily="34" charset="0"/>
                <a:ea typeface="Tahoma" panose="020B0604030504040204" pitchFamily="34" charset="0"/>
                <a:cs typeface="Tahoma" panose="020B0604030504040204" pitchFamily="34" charset="0"/>
              </a:rPr>
              <a:t>Achievements</a:t>
            </a:r>
          </a:p>
          <a:p>
            <a:pPr marL="111125" lvl="2" indent="-111125" algn="l">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Saved AFOSR $3M resulting in  Outstanding Contracting Team Award for Air Force Research Laboratory (AFRL)</a:t>
            </a:r>
          </a:p>
          <a:p>
            <a:pPr marL="111125" lvl="2" indent="-111125" algn="l">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Exceptional CPAR Ratings</a:t>
            </a:r>
          </a:p>
          <a:p>
            <a:pPr marL="111125" lvl="2" indent="-111125" algn="l">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Consolidation of 6 contracts and contractors into one AFOSR contract</a:t>
            </a:r>
          </a:p>
          <a:p>
            <a:pPr marL="111125" lvl="2" indent="-111125" algn="l">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Renewable Energy/Wind Turbine Installation at JSC Childcare Facility</a:t>
            </a:r>
          </a:p>
          <a:p>
            <a:pPr marL="111125" lvl="2" indent="-111125" algn="l">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Handled $20M in Recovery Act Funding for JSC Projects</a:t>
            </a:r>
          </a:p>
          <a:p>
            <a:pPr marL="111125" lvl="2" indent="-111125" algn="l">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Received Group Achievement awards for bringing JSC power supply feeds back up over a week prior to Space Shuttle Launch</a:t>
            </a:r>
          </a:p>
        </p:txBody>
      </p:sp>
      <p:sp>
        <p:nvSpPr>
          <p:cNvPr id="3" name="Rectangle 2"/>
          <p:cNvSpPr/>
          <p:nvPr/>
        </p:nvSpPr>
        <p:spPr>
          <a:xfrm>
            <a:off x="383495" y="7162800"/>
            <a:ext cx="6153665" cy="1754326"/>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txBody>
          <a:bodyPr wrap="square">
            <a:spAutoFit/>
          </a:bodyPr>
          <a:lstStyle/>
          <a:p>
            <a:pPr algn="just"/>
            <a:r>
              <a:rPr lang="en-US" sz="12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Exceptional AFOSR CPAR Review:</a:t>
            </a:r>
          </a:p>
          <a:p>
            <a:pPr algn="just"/>
            <a:r>
              <a:rPr lang="en-US" sz="1200" dirty="0">
                <a:latin typeface="Tahoma" panose="020B0604030504040204" pitchFamily="34" charset="0"/>
                <a:ea typeface="Tahoma" panose="020B0604030504040204" pitchFamily="34" charset="0"/>
                <a:cs typeface="Tahoma" panose="020B0604030504040204" pitchFamily="34" charset="0"/>
              </a:rPr>
              <a:t>“This past 12 months of performance by Anadarko Industries in conjunction with their subcontractor has been one of the most positive contract experiences I have ever encountered. Always on time with deliverables, responsive to varying demands, reactive to emergent situations, proactive to preclude issues on future AFOSR needs, effectively cross-utilizing personnel to accomplish the mission, and creative in development of ideas to save government costs. While there is always room for improvement in any effort, it is difficult to imagine where that would apply on this contract.” - </a:t>
            </a:r>
            <a:r>
              <a:rPr lang="en-US" sz="1200" i="1" dirty="0">
                <a:latin typeface="Tahoma" panose="020B0604030504040204" pitchFamily="34" charset="0"/>
                <a:ea typeface="Tahoma" panose="020B0604030504040204" pitchFamily="34" charset="0"/>
                <a:cs typeface="Tahoma" panose="020B0604030504040204" pitchFamily="34" charset="0"/>
              </a:rPr>
              <a:t>AFOSR Contracting Officer</a:t>
            </a:r>
          </a:p>
        </p:txBody>
      </p:sp>
    </p:spTree>
    <p:extLst>
      <p:ext uri="{BB962C8B-B14F-4D97-AF65-F5344CB8AC3E}">
        <p14:creationId xmlns:p14="http://schemas.microsoft.com/office/powerpoint/2010/main" val="3657453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endParaRPr lang="en-US"/>
          </a:p>
          <a:p>
            <a:fld id="{CB7FE91B-9D65-4A45-A9F8-909C79AF291C}" type="slidenum">
              <a:rPr lang="en-US" smtClean="0"/>
              <a:pPr/>
              <a:t>16</a:t>
            </a:fld>
            <a:endParaRPr lang="en-US"/>
          </a:p>
        </p:txBody>
      </p:sp>
      <p:sp>
        <p:nvSpPr>
          <p:cNvPr id="17411" name="Rectangle 2"/>
          <p:cNvSpPr>
            <a:spLocks noGrp="1" noChangeArrowheads="1"/>
          </p:cNvSpPr>
          <p:nvPr>
            <p:ph type="title"/>
          </p:nvPr>
        </p:nvSpPr>
        <p:spPr>
          <a:xfrm>
            <a:off x="342900" y="0"/>
            <a:ext cx="6172200" cy="1143000"/>
          </a:xfrm>
        </p:spPr>
        <p:txBody>
          <a:bodyPr/>
          <a:lstStyle/>
          <a:p>
            <a:pPr algn="r" eaLnBrk="1" hangingPunct="1"/>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Corporate Office</a:t>
            </a:r>
            <a:r>
              <a:rPr lang="en-US" sz="3600"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p>
        </p:txBody>
      </p:sp>
      <p:pic>
        <p:nvPicPr>
          <p:cNvPr id="4" name="Picture 3">
            <a:extLst>
              <a:ext uri="{FF2B5EF4-FFF2-40B4-BE49-F238E27FC236}">
                <a16:creationId xmlns:a16="http://schemas.microsoft.com/office/drawing/2014/main" id="{3EE76C1A-FE0A-468B-B291-3F357ADAE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30" y="1410626"/>
            <a:ext cx="6602540" cy="689517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endParaRPr lang="en-US"/>
          </a:p>
          <a:p>
            <a:fld id="{7FAFAF68-E4A8-4CCF-A408-ABD80E780D52}" type="slidenum">
              <a:rPr lang="en-US" smtClean="0"/>
              <a:pPr/>
              <a:t>17</a:t>
            </a:fld>
            <a:endParaRPr lang="en-US"/>
          </a:p>
        </p:txBody>
      </p:sp>
      <p:sp>
        <p:nvSpPr>
          <p:cNvPr id="21507" name="Rectangle 2"/>
          <p:cNvSpPr>
            <a:spLocks noGrp="1" noChangeArrowheads="1"/>
          </p:cNvSpPr>
          <p:nvPr>
            <p:ph type="title"/>
          </p:nvPr>
        </p:nvSpPr>
        <p:spPr>
          <a:xfrm>
            <a:off x="304800" y="0"/>
            <a:ext cx="6210300" cy="1143000"/>
          </a:xfrm>
        </p:spPr>
        <p:txBody>
          <a:bodyPr/>
          <a:lstStyle/>
          <a:p>
            <a:pPr algn="r" eaLnBrk="1" hangingPunct="1"/>
            <a:r>
              <a:rPr lang="en-US" sz="32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Benefits of Using AI</a:t>
            </a:r>
          </a:p>
        </p:txBody>
      </p:sp>
      <p:sp>
        <p:nvSpPr>
          <p:cNvPr id="6" name="Rectangle 3"/>
          <p:cNvSpPr txBox="1">
            <a:spLocks noChangeArrowheads="1"/>
          </p:cNvSpPr>
          <p:nvPr/>
        </p:nvSpPr>
        <p:spPr bwMode="auto">
          <a:xfrm>
            <a:off x="304800" y="1524000"/>
            <a:ext cx="62484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20650" indent="-120650" algn="just">
              <a:spcBef>
                <a:spcPts val="600"/>
              </a:spcBef>
              <a:spcAft>
                <a:spcPts val="600"/>
              </a:spcAft>
              <a:buClr>
                <a:srgbClr val="990000"/>
              </a:buClr>
              <a:buFont typeface="Arial Narrow" panose="020B060602020203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Per FAR Clause 19.703: Subcontracts awarded to an ANC or Indian tribe shall be counted towards the subcontracting goals for small business and small disadvantaged business (SDB) concerns, regardless of the size or Small Business Administration certification status of the ANC or Indian tribe.</a:t>
            </a:r>
          </a:p>
          <a:p>
            <a:pPr marL="120650" indent="-120650" algn="just" eaLnBrk="1" hangingPunct="1">
              <a:spcBef>
                <a:spcPts val="600"/>
              </a:spcBef>
              <a:spcAft>
                <a:spcPts val="600"/>
              </a:spcAft>
              <a:buClr>
                <a:srgbClr val="990000"/>
              </a:buClr>
              <a:buFont typeface="Arial Narrow" panose="020B060602020203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Therefore, prime contractor can subcontract to AI and receive small business and small disadvantaged business (SDB) credit for life of contract without consideration of prime contract’s NAICS code or size standard.</a:t>
            </a:r>
          </a:p>
          <a:p>
            <a:pPr marL="120650" indent="-120650" algn="just" eaLnBrk="1" hangingPunct="1">
              <a:spcBef>
                <a:spcPts val="600"/>
              </a:spcBef>
              <a:spcAft>
                <a:spcPts val="600"/>
              </a:spcAft>
              <a:buClr>
                <a:srgbClr val="990000"/>
              </a:buClr>
              <a:buFont typeface="Arial Narrow" panose="020B060602020203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Also, when one or more subcontractors are in the subcontract tier between the prime contractor and AI, the prime contractor can still count our subcontract revenue towards achieving the contract’s small business and SDB subcontracting goals. </a:t>
            </a:r>
          </a:p>
          <a:p>
            <a:pPr marL="120650" lvl="0" indent="-120650" algn="just">
              <a:spcBef>
                <a:spcPts val="600"/>
              </a:spcBef>
              <a:spcAft>
                <a:spcPts val="600"/>
              </a:spcAft>
              <a:buClr>
                <a:srgbClr val="800000"/>
              </a:buClr>
              <a:buFont typeface="Arial Narrow" panose="020B0606020202030204" pitchFamily="34" charset="0"/>
              <a:buChar char="–"/>
              <a:defRPr/>
            </a:pPr>
            <a:r>
              <a:rPr lang="en-US" kern="0" dirty="0">
                <a:latin typeface="Tahoma" panose="020B0604030504040204" pitchFamily="34" charset="0"/>
                <a:ea typeface="Tahoma" panose="020B0604030504040204" pitchFamily="34" charset="0"/>
                <a:cs typeface="Tahoma" panose="020B0604030504040204" pitchFamily="34" charset="0"/>
              </a:rPr>
              <a:t>AI is a dynamic enterprise excelling in both Government prime contractor and subcontractor roles</a:t>
            </a:r>
          </a:p>
          <a:p>
            <a:pPr marL="342900" lvl="1" indent="-228600" algn="just">
              <a:spcBef>
                <a:spcPts val="0"/>
              </a:spcBef>
              <a:spcAft>
                <a:spcPts val="0"/>
              </a:spcAft>
              <a:buClr>
                <a:srgbClr val="800000"/>
              </a:buClr>
              <a:buSzPct val="70000"/>
              <a:buFont typeface="Tahoma" panose="020B0604030504040204" pitchFamily="34" charset="0"/>
              <a:buChar char="−"/>
              <a:defRPr/>
            </a:pPr>
            <a:r>
              <a:rPr lang="en-US" kern="0" dirty="0">
                <a:latin typeface="Tahoma" panose="020B0604030504040204" pitchFamily="34" charset="0"/>
                <a:ea typeface="Tahoma" panose="020B0604030504040204" pitchFamily="34" charset="0"/>
                <a:cs typeface="Tahoma" panose="020B0604030504040204" pitchFamily="34" charset="0"/>
              </a:rPr>
              <a:t>Experienced core management team</a:t>
            </a:r>
          </a:p>
          <a:p>
            <a:pPr marL="342900" lvl="1" indent="-228600" algn="just">
              <a:spcBef>
                <a:spcPts val="0"/>
              </a:spcBef>
              <a:spcAft>
                <a:spcPts val="0"/>
              </a:spcAft>
              <a:buClr>
                <a:srgbClr val="800000"/>
              </a:buClr>
              <a:buSzPct val="70000"/>
              <a:buFont typeface="Tahoma" panose="020B0604030504040204" pitchFamily="34" charset="0"/>
              <a:buChar char="−"/>
              <a:defRPr/>
            </a:pPr>
            <a:r>
              <a:rPr lang="en-US" kern="0" dirty="0">
                <a:latin typeface="Tahoma" panose="020B0604030504040204" pitchFamily="34" charset="0"/>
                <a:ea typeface="Tahoma" panose="020B0604030504040204" pitchFamily="34" charset="0"/>
                <a:cs typeface="Tahoma" panose="020B0604030504040204" pitchFamily="34" charset="0"/>
              </a:rPr>
              <a:t>Competitive and realistic indirect rates </a:t>
            </a:r>
          </a:p>
          <a:p>
            <a:pPr marL="342900" lvl="1" indent="-228600" algn="just">
              <a:spcBef>
                <a:spcPts val="0"/>
              </a:spcBef>
              <a:spcAft>
                <a:spcPts val="0"/>
              </a:spcAft>
              <a:buClr>
                <a:srgbClr val="800000"/>
              </a:buClr>
              <a:buSzPct val="70000"/>
              <a:buFont typeface="Tahoma" panose="020B0604030504040204" pitchFamily="34" charset="0"/>
              <a:buChar char="−"/>
              <a:defRPr/>
            </a:pPr>
            <a:r>
              <a:rPr lang="en-US" kern="0" dirty="0">
                <a:latin typeface="Tahoma" panose="020B0604030504040204" pitchFamily="34" charset="0"/>
                <a:ea typeface="Tahoma" panose="020B0604030504040204" pitchFamily="34" charset="0"/>
                <a:cs typeface="Tahoma" panose="020B0604030504040204" pitchFamily="34" charset="0"/>
              </a:rPr>
              <a:t>Comprehensive compensation package </a:t>
            </a:r>
          </a:p>
          <a:p>
            <a:pPr marL="342900" lvl="1" indent="-228600" algn="just">
              <a:spcBef>
                <a:spcPts val="0"/>
              </a:spcBef>
              <a:spcAft>
                <a:spcPts val="0"/>
              </a:spcAft>
              <a:buClr>
                <a:srgbClr val="800000"/>
              </a:buClr>
              <a:buSzPct val="70000"/>
              <a:buFont typeface="Tahoma" panose="020B0604030504040204" pitchFamily="34" charset="0"/>
              <a:buChar char="−"/>
              <a:defRPr/>
            </a:pPr>
            <a:r>
              <a:rPr lang="en-US" kern="0" dirty="0">
                <a:latin typeface="Tahoma" panose="020B0604030504040204" pitchFamily="34" charset="0"/>
                <a:ea typeface="Tahoma" panose="020B0604030504040204" pitchFamily="34" charset="0"/>
                <a:cs typeface="Tahoma" panose="020B0604030504040204" pitchFamily="34" charset="0"/>
              </a:rPr>
              <a:t>Access to many capable resources</a:t>
            </a:r>
          </a:p>
          <a:p>
            <a:pPr marL="342900" lvl="1" indent="-228600" algn="just">
              <a:spcBef>
                <a:spcPts val="0"/>
              </a:spcBef>
              <a:spcAft>
                <a:spcPts val="0"/>
              </a:spcAft>
              <a:buClr>
                <a:srgbClr val="800000"/>
              </a:buClr>
              <a:buSzPct val="70000"/>
              <a:buFont typeface="Tahoma" panose="020B0604030504040204" pitchFamily="34" charset="0"/>
              <a:buChar char="−"/>
              <a:defRPr/>
            </a:pPr>
            <a:r>
              <a:rPr lang="en-US" dirty="0">
                <a:latin typeface="Tahoma" panose="020B0604030504040204" pitchFamily="34" charset="0"/>
                <a:ea typeface="Tahoma" panose="020B0604030504040204" pitchFamily="34" charset="0"/>
                <a:cs typeface="Tahoma" panose="020B0604030504040204" pitchFamily="34" charset="0"/>
              </a:rPr>
              <a:t>DCAA  Audited and Approved Accounting System</a:t>
            </a:r>
          </a:p>
          <a:p>
            <a:pPr marL="342900" lvl="1" indent="-228600" algn="just">
              <a:spcBef>
                <a:spcPts val="0"/>
              </a:spcBef>
              <a:spcAft>
                <a:spcPts val="0"/>
              </a:spcAft>
              <a:buClr>
                <a:srgbClr val="800000"/>
              </a:buClr>
              <a:buSzPct val="70000"/>
              <a:buFont typeface="Tahoma" panose="020B0604030504040204" pitchFamily="34" charset="0"/>
              <a:buChar char="−"/>
              <a:defRPr/>
            </a:pPr>
            <a:r>
              <a:rPr lang="en-US" kern="0" dirty="0">
                <a:latin typeface="Tahoma" panose="020B0604030504040204" pitchFamily="34" charset="0"/>
                <a:ea typeface="Tahoma" panose="020B0604030504040204" pitchFamily="34" charset="0"/>
                <a:cs typeface="Tahoma" panose="020B0604030504040204" pitchFamily="34" charset="0"/>
              </a:rPr>
              <a:t>AI is a high quality cost competitive small disadvantaged business</a:t>
            </a:r>
          </a:p>
          <a:p>
            <a:pPr marL="120650" indent="-120650" algn="just" eaLnBrk="1" hangingPunct="1">
              <a:spcBef>
                <a:spcPts val="300"/>
              </a:spcBef>
              <a:spcAft>
                <a:spcPts val="0"/>
              </a:spcAft>
              <a:buClr>
                <a:srgbClr val="990000"/>
              </a:buClr>
              <a:buFont typeface="Arial Narrow" panose="020B060602020203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algn="just" eaLnBrk="1" hangingPunct="1">
              <a:spcBef>
                <a:spcPts val="1200"/>
              </a:spcBef>
              <a:buClr>
                <a:srgbClr val="990000"/>
              </a:buCl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21356" y="1172448"/>
            <a:ext cx="2521844" cy="369332"/>
          </a:xfrm>
          <a:prstGeom prst="rect">
            <a:avLst/>
          </a:prstGeom>
        </p:spPr>
        <p:txBody>
          <a:bodyPr wrap="none">
            <a:spAutoFit/>
          </a:bodyPr>
          <a:lstStyle/>
          <a:p>
            <a:r>
              <a:rPr lang="en-US" sz="18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Benefits of Using AI</a:t>
            </a:r>
            <a:endParaRPr lang="en-US" sz="1800" dirty="0">
              <a:solidFill>
                <a:srgbClr val="1E355E"/>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5"/>
          <p:cNvSpPr txBox="1">
            <a:spLocks noChangeArrowheads="1"/>
          </p:cNvSpPr>
          <p:nvPr/>
        </p:nvSpPr>
        <p:spPr bwMode="auto">
          <a:xfrm>
            <a:off x="4686300" y="1219200"/>
            <a:ext cx="2171700" cy="338554"/>
          </a:xfrm>
          <a:prstGeom prst="rect">
            <a:avLst/>
          </a:prstGeom>
          <a:noFill/>
          <a:ln w="9525">
            <a:noFill/>
            <a:miter lim="800000"/>
            <a:headEnd/>
            <a:tailEnd/>
          </a:ln>
        </p:spPr>
        <p:txBody>
          <a:bodyPr>
            <a:spAutoFit/>
          </a:bodyPr>
          <a:lstStyle/>
          <a:p>
            <a:endParaRPr lang="en-US"/>
          </a:p>
        </p:txBody>
      </p:sp>
      <p:sp>
        <p:nvSpPr>
          <p:cNvPr id="159754" name="Rectangle 10"/>
          <p:cNvSpPr>
            <a:spLocks noChangeArrowheads="1"/>
          </p:cNvSpPr>
          <p:nvPr/>
        </p:nvSpPr>
        <p:spPr bwMode="auto">
          <a:xfrm>
            <a:off x="2362200" y="0"/>
            <a:ext cx="4191000" cy="114300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nchor="ctr" anchorCtr="0">
            <a:noAutofit/>
          </a:bodyPr>
          <a:lstStyle/>
          <a:p>
            <a:pPr>
              <a:defRPr/>
            </a:pPr>
            <a:r>
              <a:rPr lang="en-US" sz="3200" b="1" dirty="0">
                <a:solidFill>
                  <a:srgbClr val="1E355E"/>
                </a:solidFill>
                <a:latin typeface="Tahoma" panose="020B0604030504040204" pitchFamily="34" charset="0"/>
                <a:ea typeface="Tahoma" panose="020B0604030504040204" pitchFamily="34" charset="0"/>
                <a:cs typeface="Tahoma" panose="020B0604030504040204" pitchFamily="34" charset="0"/>
              </a:rPr>
              <a:t>Please Contact Us</a:t>
            </a:r>
          </a:p>
        </p:txBody>
      </p:sp>
      <p:sp>
        <p:nvSpPr>
          <p:cNvPr id="26630" name="Text Box 12"/>
          <p:cNvSpPr txBox="1">
            <a:spLocks noChangeArrowheads="1"/>
          </p:cNvSpPr>
          <p:nvPr/>
        </p:nvSpPr>
        <p:spPr bwMode="auto">
          <a:xfrm>
            <a:off x="334878" y="4503122"/>
            <a:ext cx="6218322" cy="1323439"/>
          </a:xfrm>
          <a:prstGeom prst="rect">
            <a:avLst/>
          </a:prstGeom>
          <a:noFill/>
          <a:ln w="9525">
            <a:noFill/>
            <a:miter lim="800000"/>
            <a:headEnd/>
            <a:tailEnd/>
          </a:ln>
        </p:spPr>
        <p:txBody>
          <a:bodyPr wrap="square">
            <a:spAutoFit/>
          </a:bodyPr>
          <a:lstStyle/>
          <a:p>
            <a:r>
              <a:rPr lang="en-US" sz="20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Corporate Office</a:t>
            </a:r>
          </a:p>
          <a:p>
            <a:r>
              <a:rPr lang="en-US" sz="2000" dirty="0">
                <a:latin typeface="Tahoma" panose="020B0604030504040204" pitchFamily="34" charset="0"/>
                <a:ea typeface="Tahoma" panose="020B0604030504040204" pitchFamily="34" charset="0"/>
                <a:cs typeface="Tahoma" panose="020B0604030504040204" pitchFamily="34" charset="0"/>
              </a:rPr>
              <a:t>1322 Space Park Drive, Suite A256  </a:t>
            </a:r>
          </a:p>
          <a:p>
            <a:r>
              <a:rPr lang="en-US" sz="2000" dirty="0">
                <a:latin typeface="Tahoma" panose="020B0604030504040204" pitchFamily="34" charset="0"/>
                <a:ea typeface="Tahoma" panose="020B0604030504040204" pitchFamily="34" charset="0"/>
                <a:cs typeface="Tahoma" panose="020B0604030504040204" pitchFamily="34" charset="0"/>
              </a:rPr>
              <a:t>Houston, Texas 77058</a:t>
            </a:r>
          </a:p>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hlinkClick r:id="rId3"/>
              </a:rPr>
              <a:t>www.anadarko-industries.com</a:t>
            </a:r>
            <a:r>
              <a:rPr lang="en-US" sz="2000" dirty="0">
                <a:latin typeface="Tahoma" panose="020B0604030504040204" pitchFamily="34" charset="0"/>
                <a:ea typeface="Tahoma" panose="020B0604030504040204" pitchFamily="34" charset="0"/>
                <a:cs typeface="Tahoma" panose="020B0604030504040204" pitchFamily="34" charset="0"/>
              </a:rPr>
              <a:t> </a:t>
            </a:r>
          </a:p>
        </p:txBody>
      </p:sp>
      <p:sp>
        <p:nvSpPr>
          <p:cNvPr id="26631" name="Rectangle 9"/>
          <p:cNvSpPr>
            <a:spLocks noChangeArrowheads="1"/>
          </p:cNvSpPr>
          <p:nvPr/>
        </p:nvSpPr>
        <p:spPr bwMode="auto">
          <a:xfrm>
            <a:off x="334878" y="1378178"/>
            <a:ext cx="6180222" cy="1143000"/>
          </a:xfrm>
          <a:prstGeom prst="rect">
            <a:avLst/>
          </a:prstGeom>
          <a:noFill/>
          <a:ln w="9525">
            <a:noFill/>
            <a:miter lim="800000"/>
            <a:headEnd/>
            <a:tailEnd/>
          </a:ln>
        </p:spPr>
        <p:txBody>
          <a:bodyPr numCol="1"/>
          <a:lstStyle/>
          <a:p>
            <a:r>
              <a:rPr lang="en-US" sz="2000" b="1" dirty="0">
                <a:solidFill>
                  <a:srgbClr val="1E355E"/>
                </a:solidFill>
                <a:latin typeface="Tahoma" panose="020B0604030504040204" pitchFamily="34" charset="0"/>
                <a:ea typeface="Tahoma" panose="020B0604030504040204" pitchFamily="34" charset="0"/>
                <a:cs typeface="Tahoma" panose="020B0604030504040204" pitchFamily="34" charset="0"/>
              </a:rPr>
              <a:t>Kenn Hall</a:t>
            </a:r>
          </a:p>
          <a:p>
            <a:r>
              <a:rPr lang="en-US" sz="2000" dirty="0">
                <a:latin typeface="Tahoma" panose="020B0604030504040204" pitchFamily="34" charset="0"/>
                <a:ea typeface="Tahoma" panose="020B0604030504040204" pitchFamily="34" charset="0"/>
                <a:cs typeface="Tahoma" panose="020B0604030504040204" pitchFamily="34" charset="0"/>
              </a:rPr>
              <a:t>President/CEO</a:t>
            </a:r>
          </a:p>
          <a:p>
            <a:r>
              <a:rPr lang="en-US" sz="2000" dirty="0">
                <a:latin typeface="Tahoma" panose="020B0604030504040204" pitchFamily="34" charset="0"/>
                <a:ea typeface="Tahoma" panose="020B0604030504040204" pitchFamily="34" charset="0"/>
                <a:cs typeface="Tahoma" panose="020B0604030504040204" pitchFamily="34" charset="0"/>
              </a:rPr>
              <a:t>Office: (281) 286-9202   </a:t>
            </a:r>
          </a:p>
          <a:p>
            <a:r>
              <a:rPr lang="en-US" sz="2000" dirty="0">
                <a:latin typeface="Tahoma" panose="020B0604030504040204" pitchFamily="34" charset="0"/>
                <a:ea typeface="Tahoma" panose="020B0604030504040204" pitchFamily="34" charset="0"/>
                <a:cs typeface="Tahoma" panose="020B0604030504040204" pitchFamily="34" charset="0"/>
              </a:rPr>
              <a:t>Cell: (832) 723-8260 </a:t>
            </a:r>
          </a:p>
          <a:p>
            <a:r>
              <a:rPr lang="en-US" sz="2000" dirty="0">
                <a:latin typeface="Tahoma" panose="020B0604030504040204" pitchFamily="34" charset="0"/>
                <a:ea typeface="Tahoma" panose="020B0604030504040204" pitchFamily="34" charset="0"/>
                <a:cs typeface="Tahoma" panose="020B0604030504040204" pitchFamily="34" charset="0"/>
                <a:hlinkClick r:id="rId4"/>
              </a:rPr>
              <a:t>khall@anadarko-industries.com</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8239" y="5941474"/>
            <a:ext cx="1371600" cy="1371600"/>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b="38379"/>
          <a:stretch/>
        </p:blipFill>
        <p:spPr>
          <a:xfrm>
            <a:off x="0" y="7523203"/>
            <a:ext cx="6858000" cy="162079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2539" y="3100350"/>
            <a:ext cx="1143000" cy="1143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4914900" y="8326967"/>
            <a:ext cx="1600200" cy="635000"/>
          </a:xfrm>
          <a:prstGeom prst="rect">
            <a:avLst/>
          </a:prstGeom>
          <a:noFill/>
          <a:ln w="9525">
            <a:noFill/>
            <a:miter lim="800000"/>
            <a:headEnd/>
            <a:tailEnd/>
          </a:ln>
        </p:spPr>
        <p:txBody>
          <a:bodyPr/>
          <a:lstStyle/>
          <a:p>
            <a:pPr algn="r"/>
            <a:endParaRPr lang="en-US" sz="1000" dirty="0"/>
          </a:p>
          <a:p>
            <a:pPr algn="r"/>
            <a:fld id="{9A0C6155-EA17-4A3B-8CCC-775962255F3D}" type="slidenum">
              <a:rPr lang="en-US" sz="1000"/>
              <a:pPr algn="r"/>
              <a:t>2</a:t>
            </a:fld>
            <a:endParaRPr lang="en-US" sz="1000" dirty="0"/>
          </a:p>
        </p:txBody>
      </p:sp>
      <p:sp>
        <p:nvSpPr>
          <p:cNvPr id="5123" name="Rectangle 2"/>
          <p:cNvSpPr>
            <a:spLocks noGrp="1" noChangeArrowheads="1"/>
          </p:cNvSpPr>
          <p:nvPr>
            <p:ph type="title" idx="4294967295"/>
          </p:nvPr>
        </p:nvSpPr>
        <p:spPr>
          <a:xfrm>
            <a:off x="1398985" y="0"/>
            <a:ext cx="5200650" cy="1143000"/>
          </a:xfrm>
        </p:spPr>
        <p:txBody>
          <a:bodyPr/>
          <a:lstStyle/>
          <a:p>
            <a:pPr algn="r"/>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Tribal Purpose</a:t>
            </a:r>
          </a:p>
        </p:txBody>
      </p:sp>
      <p:sp>
        <p:nvSpPr>
          <p:cNvPr id="5124" name="Rectangle 3"/>
          <p:cNvSpPr>
            <a:spLocks noGrp="1" noChangeArrowheads="1"/>
          </p:cNvSpPr>
          <p:nvPr>
            <p:ph type="body" idx="4294967295"/>
          </p:nvPr>
        </p:nvSpPr>
        <p:spPr>
          <a:xfrm>
            <a:off x="300038" y="1171072"/>
            <a:ext cx="6257925" cy="6561216"/>
          </a:xfrm>
        </p:spPr>
        <p:txBody>
          <a:bodyPr/>
          <a:lstStyle/>
          <a:p>
            <a:pPr marL="0" indent="0" algn="just">
              <a:spcBef>
                <a:spcPts val="0"/>
              </a:spcBef>
              <a:spcAft>
                <a:spcPts val="600"/>
              </a:spcAft>
              <a:buClr>
                <a:srgbClr val="800000"/>
              </a:buClr>
              <a:buNone/>
            </a:pPr>
            <a:r>
              <a:rPr lang="en-US" sz="1600" dirty="0">
                <a:latin typeface="Tahoma" panose="020B0604030504040204" pitchFamily="34" charset="0"/>
                <a:ea typeface="Tahoma" panose="020B0604030504040204" pitchFamily="34" charset="0"/>
                <a:cs typeface="Tahoma" panose="020B0604030504040204" pitchFamily="34" charset="0"/>
              </a:rPr>
              <a:t>The Wichita and Affiliated Tribes’ Wichita Tribe Industrial Development Commission (WTIDC) has oversight for Anadarko Industries, LLC (AI). </a:t>
            </a:r>
          </a:p>
          <a:p>
            <a:pPr marL="0" indent="0" algn="just">
              <a:spcBef>
                <a:spcPts val="0"/>
              </a:spcBef>
              <a:spcAft>
                <a:spcPts val="600"/>
              </a:spcAft>
              <a:buClr>
                <a:srgbClr val="800000"/>
              </a:buClr>
              <a:buNone/>
            </a:pPr>
            <a:r>
              <a:rPr lang="en-US" sz="1600" dirty="0">
                <a:latin typeface="Tahoma" panose="020B0604030504040204" pitchFamily="34" charset="0"/>
                <a:ea typeface="Tahoma" panose="020B0604030504040204" pitchFamily="34" charset="0"/>
                <a:cs typeface="Tahoma" panose="020B0604030504040204" pitchFamily="34" charset="0"/>
              </a:rPr>
              <a:t>AI was established as an economic development project to generate profits that can be used to benefit all members of the Tribe.</a:t>
            </a:r>
          </a:p>
          <a:p>
            <a:pPr algn="just">
              <a:spcBef>
                <a:spcPts val="300"/>
              </a:spcBef>
              <a:spcAft>
                <a:spcPts val="0"/>
              </a:spcAft>
              <a:buClr>
                <a:srgbClr val="800000"/>
              </a:buClr>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Incorporated by Tribe in July 2003 </a:t>
            </a:r>
          </a:p>
          <a:p>
            <a:pPr algn="just">
              <a:spcBef>
                <a:spcPts val="300"/>
              </a:spcBef>
              <a:spcAft>
                <a:spcPts val="0"/>
              </a:spcAft>
              <a:buClr>
                <a:srgbClr val="800000"/>
              </a:buClr>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AI is a Small Disadvantaged Business (SDB)</a:t>
            </a:r>
          </a:p>
          <a:p>
            <a:pPr algn="just">
              <a:spcBef>
                <a:spcPts val="300"/>
              </a:spcBef>
              <a:spcAft>
                <a:spcPts val="0"/>
              </a:spcAft>
              <a:buClr>
                <a:srgbClr val="800000"/>
              </a:buClr>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President of the Wichita and Affiliated Tribes is Ms. Terri Parton </a:t>
            </a:r>
          </a:p>
          <a:p>
            <a:pPr algn="just">
              <a:spcBef>
                <a:spcPts val="300"/>
              </a:spcBef>
              <a:spcAft>
                <a:spcPts val="0"/>
              </a:spcAft>
              <a:buClr>
                <a:srgbClr val="800000"/>
              </a:buClr>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Tribal Government</a:t>
            </a:r>
          </a:p>
          <a:p>
            <a:pPr marL="685800" lvl="1" indent="-228600" algn="just">
              <a:spcBef>
                <a:spcPts val="300"/>
              </a:spcBef>
              <a:spcAft>
                <a:spcPts val="0"/>
              </a:spcAft>
              <a:buClr>
                <a:srgbClr val="800000"/>
              </a:buClr>
              <a:buSzPct val="70000"/>
              <a:buFont typeface="Tahoma" panose="020B060403050404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Headquarters located in Anadarko, Oklahoma</a:t>
            </a:r>
          </a:p>
          <a:p>
            <a:pPr marL="685800" lvl="1" indent="-228600" algn="just">
              <a:spcBef>
                <a:spcPts val="300"/>
              </a:spcBef>
              <a:spcAft>
                <a:spcPts val="0"/>
              </a:spcAft>
              <a:buClr>
                <a:srgbClr val="800000"/>
              </a:buClr>
              <a:buSzPct val="70000"/>
              <a:buFont typeface="Tahoma" panose="020B060403050404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2,857 tribal members receive benefits from AI</a:t>
            </a:r>
            <a:endParaRPr lang="en-US" sz="1600"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349250" lvl="1" indent="-349250" algn="just">
              <a:spcBef>
                <a:spcPts val="300"/>
              </a:spcBef>
              <a:spcAft>
                <a:spcPts val="0"/>
              </a:spcAft>
              <a:buClr>
                <a:srgbClr val="800000"/>
              </a:buClr>
              <a:buSzPct val="10000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AI has distributed over $10 M to WTIDC</a:t>
            </a:r>
          </a:p>
        </p:txBody>
      </p:sp>
      <p:pic>
        <p:nvPicPr>
          <p:cNvPr id="5125" name="Picture 9" descr="oklahoma ma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6600" y="5803479"/>
            <a:ext cx="3028365" cy="166412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126" name="Picture 7" descr="Picture1.png"/>
          <p:cNvPicPr>
            <a:picLocks noChangeAspect="1"/>
          </p:cNvPicPr>
          <p:nvPr/>
        </p:nvPicPr>
        <p:blipFill>
          <a:blip r:embed="rId4" cstate="print"/>
          <a:srcRect/>
          <a:stretch>
            <a:fillRect/>
          </a:stretch>
        </p:blipFill>
        <p:spPr bwMode="auto">
          <a:xfrm>
            <a:off x="609600" y="5791200"/>
            <a:ext cx="2952750" cy="296512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endParaRPr lang="en-US" dirty="0"/>
          </a:p>
          <a:p>
            <a:fld id="{695DF253-C251-4E3E-B714-ACDDCB0B5F9B}" type="slidenum">
              <a:rPr lang="en-US" smtClean="0"/>
              <a:pPr/>
              <a:t>3</a:t>
            </a:fld>
            <a:endParaRPr lang="en-US" dirty="0"/>
          </a:p>
        </p:txBody>
      </p:sp>
      <p:sp>
        <p:nvSpPr>
          <p:cNvPr id="4099" name="Rectangle 2"/>
          <p:cNvSpPr>
            <a:spLocks noGrp="1" noChangeArrowheads="1"/>
          </p:cNvSpPr>
          <p:nvPr>
            <p:ph type="title"/>
          </p:nvPr>
        </p:nvSpPr>
        <p:spPr>
          <a:xfrm>
            <a:off x="427124" y="0"/>
            <a:ext cx="6172200" cy="1143000"/>
          </a:xfrm>
        </p:spPr>
        <p:txBody>
          <a:bodyPr/>
          <a:lstStyle/>
          <a:p>
            <a:pPr algn="r" eaLnBrk="1" hangingPunct="1"/>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Philosophy and </a:t>
            </a:r>
            <a:b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br>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Results</a:t>
            </a:r>
          </a:p>
        </p:txBody>
      </p:sp>
      <p:sp>
        <p:nvSpPr>
          <p:cNvPr id="4101" name="Rectangle 3"/>
          <p:cNvSpPr>
            <a:spLocks noChangeArrowheads="1"/>
          </p:cNvSpPr>
          <p:nvPr/>
        </p:nvSpPr>
        <p:spPr bwMode="auto">
          <a:xfrm>
            <a:off x="293370" y="1143000"/>
            <a:ext cx="3200400" cy="5486400"/>
          </a:xfrm>
          <a:prstGeom prst="rect">
            <a:avLst/>
          </a:prstGeom>
          <a:noFill/>
          <a:ln w="9525">
            <a:noFill/>
            <a:miter lim="800000"/>
            <a:headEnd/>
            <a:tailEnd/>
          </a:ln>
        </p:spPr>
        <p:txBody>
          <a:bodyPr/>
          <a:lstStyle/>
          <a:p>
            <a:pPr marL="177800" indent="-177800" algn="just">
              <a:spcBef>
                <a:spcPts val="600"/>
              </a:spcBef>
              <a:spcAft>
                <a:spcPts val="0"/>
              </a:spcAft>
              <a:buClr>
                <a:srgbClr val="800000"/>
              </a:buClr>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Mission</a:t>
            </a:r>
          </a:p>
          <a:p>
            <a:pPr marL="0" lvl="1" algn="just">
              <a:spcBef>
                <a:spcPts val="0"/>
              </a:spcBef>
              <a:spcAft>
                <a:spcPts val="0"/>
              </a:spcAft>
              <a:buClr>
                <a:srgbClr val="800000"/>
              </a:buClr>
            </a:pPr>
            <a:r>
              <a:rPr lang="en-US" sz="1400" dirty="0">
                <a:latin typeface="Tahoma" panose="020B0604030504040204" pitchFamily="34" charset="0"/>
                <a:ea typeface="Tahoma" panose="020B0604030504040204" pitchFamily="34" charset="0"/>
                <a:cs typeface="Tahoma" panose="020B0604030504040204" pitchFamily="34" charset="0"/>
              </a:rPr>
              <a:t>Our Mission is to provide the highest quality services and products to our customers to create added value.</a:t>
            </a:r>
            <a:endParaRPr lang="en-US" sz="1400" b="1"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marL="177800" indent="-177800" algn="just">
              <a:spcBef>
                <a:spcPts val="600"/>
              </a:spcBef>
              <a:spcAft>
                <a:spcPts val="0"/>
              </a:spcAft>
              <a:buClr>
                <a:srgbClr val="800000"/>
              </a:buClr>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Values</a:t>
            </a:r>
          </a:p>
          <a:p>
            <a:pPr marL="0" lvl="1" algn="just">
              <a:spcBef>
                <a:spcPts val="0"/>
              </a:spcBef>
              <a:spcAft>
                <a:spcPts val="0"/>
              </a:spcAft>
              <a:buClr>
                <a:srgbClr val="800000"/>
              </a:buClr>
            </a:pPr>
            <a:r>
              <a:rPr lang="en-US" sz="1400" dirty="0">
                <a:latin typeface="Tahoma" panose="020B0604030504040204" pitchFamily="34" charset="0"/>
                <a:ea typeface="Tahoma" panose="020B0604030504040204" pitchFamily="34" charset="0"/>
                <a:cs typeface="Tahoma" panose="020B0604030504040204" pitchFamily="34" charset="0"/>
              </a:rPr>
              <a:t>We value our employees, our customers, our partners and our reputation.</a:t>
            </a:r>
          </a:p>
          <a:p>
            <a:pPr marL="177800" indent="-177800" algn="just">
              <a:spcBef>
                <a:spcPts val="600"/>
              </a:spcBef>
              <a:spcAft>
                <a:spcPts val="0"/>
              </a:spcAft>
              <a:buClr>
                <a:srgbClr val="800000"/>
              </a:buClr>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Culture</a:t>
            </a:r>
          </a:p>
          <a:p>
            <a:pPr marL="0" lvl="1" algn="just">
              <a:spcBef>
                <a:spcPts val="0"/>
              </a:spcBef>
              <a:spcAft>
                <a:spcPts val="0"/>
              </a:spcAft>
              <a:buClr>
                <a:srgbClr val="800000"/>
              </a:buClr>
            </a:pPr>
            <a:r>
              <a:rPr lang="en-US" sz="1400" kern="0" dirty="0">
                <a:latin typeface="Tahoma" panose="020B0604030504040204" pitchFamily="34" charset="0"/>
                <a:ea typeface="Tahoma" panose="020B0604030504040204" pitchFamily="34" charset="0"/>
                <a:cs typeface="Tahoma" panose="020B0604030504040204" pitchFamily="34" charset="0"/>
              </a:rPr>
              <a:t>Anadarko Industries is part of the Wichita Tribe family.  We embrace the cyclical “spirit” of the Tribe as we encounter challenges each day.  Our approach to Quality is driven by a continuous cycle of improvements and innovations from our employees who are devoted to serving our customers in the best way possible.</a:t>
            </a:r>
          </a:p>
          <a:p>
            <a:pPr marL="0" lvl="1" algn="just">
              <a:spcBef>
                <a:spcPts val="600"/>
              </a:spcBef>
              <a:spcAft>
                <a:spcPts val="0"/>
              </a:spcAft>
              <a:buClr>
                <a:srgbClr val="800000"/>
              </a:buClr>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Strategy</a:t>
            </a:r>
          </a:p>
          <a:p>
            <a:pPr algn="just"/>
            <a:r>
              <a:rPr lang="en-US" sz="1400" dirty="0">
                <a:latin typeface="Tahoma" panose="020B0604030504040204" pitchFamily="34" charset="0"/>
                <a:ea typeface="Tahoma" panose="020B0604030504040204" pitchFamily="34" charset="0"/>
                <a:cs typeface="Tahoma" panose="020B0604030504040204" pitchFamily="34" charset="0"/>
              </a:rPr>
              <a:t>Our strategy for success is to excel as a value-added partner to government agencies, large prime contractors and small businesses providing government support services.</a:t>
            </a:r>
          </a:p>
        </p:txBody>
      </p:sp>
      <p:sp>
        <p:nvSpPr>
          <p:cNvPr id="10" name="Rectangle 10"/>
          <p:cNvSpPr>
            <a:spLocks noChangeArrowheads="1"/>
          </p:cNvSpPr>
          <p:nvPr/>
        </p:nvSpPr>
        <p:spPr bwMode="auto">
          <a:xfrm>
            <a:off x="4267200" y="8055114"/>
            <a:ext cx="1818207" cy="861774"/>
          </a:xfrm>
          <a:prstGeom prst="rect">
            <a:avLst/>
          </a:prstGeom>
          <a:noFill/>
          <a:ln w="9525">
            <a:noFill/>
            <a:miter lim="800000"/>
            <a:headEnd/>
            <a:tailEnd/>
          </a:ln>
        </p:spPr>
        <p:txBody>
          <a:bodyPr wrap="square">
            <a:spAutoFit/>
          </a:bodyPr>
          <a:lstStyle/>
          <a:p>
            <a:r>
              <a:rPr lang="en-US" sz="1000" i="1" dirty="0">
                <a:latin typeface="Tahoma" panose="020B0604030504040204" pitchFamily="34" charset="0"/>
                <a:ea typeface="Tahoma" panose="020B0604030504040204" pitchFamily="34" charset="0"/>
                <a:cs typeface="Tahoma" panose="020B0604030504040204" pitchFamily="34" charset="0"/>
              </a:rPr>
              <a:t>Anadarko Industries was selected as the Eighteenth (11</a:t>
            </a:r>
            <a:r>
              <a:rPr lang="en-US" sz="1000" i="1" baseline="30000" dirty="0">
                <a:latin typeface="Tahoma" panose="020B0604030504040204" pitchFamily="34" charset="0"/>
                <a:ea typeface="Tahoma" panose="020B0604030504040204" pitchFamily="34" charset="0"/>
                <a:cs typeface="Tahoma" panose="020B0604030504040204" pitchFamily="34" charset="0"/>
              </a:rPr>
              <a:t>th</a:t>
            </a:r>
            <a:r>
              <a:rPr lang="en-US" sz="1000" i="1" dirty="0">
                <a:latin typeface="Tahoma" panose="020B0604030504040204" pitchFamily="34" charset="0"/>
                <a:ea typeface="Tahoma" panose="020B0604030504040204" pitchFamily="34" charset="0"/>
                <a:cs typeface="Tahoma" panose="020B0604030504040204" pitchFamily="34" charset="0"/>
              </a:rPr>
              <a:t>) Largest Minority-Owned Business in the Houston Area</a:t>
            </a:r>
          </a:p>
        </p:txBody>
      </p:sp>
      <p:grpSp>
        <p:nvGrpSpPr>
          <p:cNvPr id="3" name="Group 2"/>
          <p:cNvGrpSpPr/>
          <p:nvPr/>
        </p:nvGrpSpPr>
        <p:grpSpPr>
          <a:xfrm>
            <a:off x="194310" y="6770108"/>
            <a:ext cx="3429000" cy="2145292"/>
            <a:chOff x="311818" y="6416440"/>
            <a:chExt cx="3429000" cy="2145292"/>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22" y="6416440"/>
              <a:ext cx="3228536" cy="1813560"/>
            </a:xfrm>
            <a:prstGeom prst="rect">
              <a:avLst/>
            </a:prstGeom>
          </p:spPr>
        </p:pic>
        <p:sp>
          <p:nvSpPr>
            <p:cNvPr id="13" name="Rectangle 12"/>
            <p:cNvSpPr/>
            <p:nvPr/>
          </p:nvSpPr>
          <p:spPr>
            <a:xfrm>
              <a:off x="311818" y="8161622"/>
              <a:ext cx="3429000" cy="400110"/>
            </a:xfrm>
            <a:prstGeom prst="rect">
              <a:avLst/>
            </a:prstGeom>
          </p:spPr>
          <p:txBody>
            <a:bodyPr>
              <a:spAutoFit/>
            </a:bodyPr>
            <a:lstStyle/>
            <a:p>
              <a:r>
                <a:rPr lang="en-US" sz="1000" i="1" dirty="0">
                  <a:latin typeface="Tahoma" panose="020B0604030504040204" pitchFamily="34" charset="0"/>
                  <a:ea typeface="Tahoma" panose="020B0604030504040204" pitchFamily="34" charset="0"/>
                  <a:cs typeface="Tahoma" panose="020B0604030504040204" pitchFamily="34" charset="0"/>
                </a:rPr>
                <a:t>Anadarko Industries was selected as the Small Disadvantaged Business of the Year by the USDA</a:t>
              </a:r>
            </a:p>
          </p:txBody>
        </p:sp>
      </p:grpSp>
      <p:sp>
        <p:nvSpPr>
          <p:cNvPr id="4" name="Rectangle 3"/>
          <p:cNvSpPr/>
          <p:nvPr/>
        </p:nvSpPr>
        <p:spPr>
          <a:xfrm>
            <a:off x="3543300" y="1143000"/>
            <a:ext cx="3162300" cy="4247317"/>
          </a:xfrm>
          <a:prstGeom prst="rect">
            <a:avLst/>
          </a:prstGeom>
        </p:spPr>
        <p:txBody>
          <a:bodyPr wrap="square">
            <a:spAutoFit/>
          </a:bodyPr>
          <a:lstStyle/>
          <a:p>
            <a:pPr marL="0" lvl="1" algn="just">
              <a:spcBef>
                <a:spcPts val="0"/>
              </a:spcBef>
              <a:spcAft>
                <a:spcPts val="0"/>
              </a:spcAft>
              <a:buClr>
                <a:srgbClr val="800000"/>
              </a:buClr>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Awards &amp; Recognitions</a:t>
            </a:r>
          </a:p>
          <a:p>
            <a:pPr algn="just">
              <a:spcBef>
                <a:spcPts val="600"/>
              </a:spcBef>
              <a:spcAft>
                <a:spcPts val="600"/>
              </a:spcAft>
              <a:buClr>
                <a:srgbClr val="800000"/>
              </a:buClr>
            </a:pPr>
            <a:r>
              <a:rPr lang="en-US" sz="1400" dirty="0">
                <a:latin typeface="Tahoma" panose="020B0604030504040204" pitchFamily="34" charset="0"/>
                <a:ea typeface="Tahoma" panose="020B0604030504040204" pitchFamily="34" charset="0"/>
                <a:cs typeface="Tahoma" panose="020B0604030504040204" pitchFamily="34" charset="0"/>
              </a:rPr>
              <a:t>USDA Small Disadvantaged Business (SDB) of the Year</a:t>
            </a:r>
          </a:p>
          <a:p>
            <a:pPr algn="just">
              <a:spcBef>
                <a:spcPts val="600"/>
              </a:spcBef>
              <a:spcAft>
                <a:spcPts val="600"/>
              </a:spcAft>
              <a:buClr>
                <a:srgbClr val="800000"/>
              </a:buClr>
            </a:pPr>
            <a:r>
              <a:rPr lang="en-US" sz="1400" dirty="0">
                <a:latin typeface="Tahoma" panose="020B0604030504040204" pitchFamily="34" charset="0"/>
                <a:ea typeface="Tahoma" panose="020B0604030504040204" pitchFamily="34" charset="0"/>
                <a:cs typeface="Tahoma" panose="020B0604030504040204" pitchFamily="34" charset="0"/>
              </a:rPr>
              <a:t>OSHA VPP STAR Certified</a:t>
            </a:r>
          </a:p>
          <a:p>
            <a:pPr algn="just">
              <a:spcBef>
                <a:spcPts val="600"/>
              </a:spcBef>
              <a:spcAft>
                <a:spcPts val="600"/>
              </a:spcAft>
              <a:buClr>
                <a:srgbClr val="800000"/>
              </a:buClr>
            </a:pPr>
            <a:r>
              <a:rPr lang="en-US" sz="1400" dirty="0">
                <a:latin typeface="Tahoma" panose="020B0604030504040204" pitchFamily="34" charset="0"/>
                <a:ea typeface="Tahoma" panose="020B0604030504040204" pitchFamily="34" charset="0"/>
                <a:cs typeface="Tahoma" panose="020B0604030504040204" pitchFamily="34" charset="0"/>
              </a:rPr>
              <a:t>NASA Space Flight Awareness Award</a:t>
            </a:r>
          </a:p>
          <a:p>
            <a:pPr algn="just">
              <a:spcBef>
                <a:spcPts val="600"/>
              </a:spcBef>
              <a:spcAft>
                <a:spcPts val="600"/>
              </a:spcAft>
              <a:buClr>
                <a:srgbClr val="800000"/>
              </a:buClr>
            </a:pPr>
            <a:r>
              <a:rPr lang="en-US" sz="1400" dirty="0">
                <a:latin typeface="Tahoma" panose="020B0604030504040204" pitchFamily="34" charset="0"/>
                <a:ea typeface="Tahoma" panose="020B0604030504040204" pitchFamily="34" charset="0"/>
                <a:cs typeface="Tahoma" panose="020B0604030504040204" pitchFamily="34" charset="0"/>
              </a:rPr>
              <a:t>NASA JSC Super NOVA Safety Awards</a:t>
            </a:r>
          </a:p>
          <a:p>
            <a:pPr algn="just">
              <a:spcBef>
                <a:spcPts val="600"/>
              </a:spcBef>
              <a:spcAft>
                <a:spcPts val="600"/>
              </a:spcAft>
              <a:buClr>
                <a:srgbClr val="800000"/>
              </a:buClr>
            </a:pPr>
            <a:r>
              <a:rPr lang="en-US" sz="1400" dirty="0">
                <a:latin typeface="Tahoma" panose="020B0604030504040204" pitchFamily="34" charset="0"/>
                <a:ea typeface="Tahoma" panose="020B0604030504040204" pitchFamily="34" charset="0"/>
                <a:cs typeface="Tahoma" panose="020B0604030504040204" pitchFamily="34" charset="0"/>
              </a:rPr>
              <a:t>NASA JSC Mentor of the Year</a:t>
            </a:r>
          </a:p>
          <a:p>
            <a:pPr>
              <a:spcBef>
                <a:spcPts val="600"/>
              </a:spcBef>
              <a:spcAft>
                <a:spcPts val="600"/>
              </a:spcAft>
            </a:pPr>
            <a:r>
              <a:rPr lang="en-US" sz="1400" b="1" dirty="0">
                <a:solidFill>
                  <a:srgbClr val="1E355E"/>
                </a:solidFill>
                <a:latin typeface="Tahoma" panose="020B0604030504040204" pitchFamily="34" charset="0"/>
                <a:ea typeface="Tahoma" panose="020B0604030504040204" pitchFamily="34" charset="0"/>
                <a:cs typeface="Tahoma" panose="020B0604030504040204" pitchFamily="34" charset="0"/>
              </a:rPr>
              <a:t>Houston Business Journal Recognized: </a:t>
            </a:r>
          </a:p>
          <a:p>
            <a:pPr marL="111125" indent="-111125" algn="just">
              <a:buClr>
                <a:srgbClr val="800000"/>
              </a:buClr>
              <a:buFont typeface="Arial Narrow" panose="020B060602020203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Top 10 Largest NASA Johnson Space Center contractor </a:t>
            </a:r>
          </a:p>
          <a:p>
            <a:pPr marL="111125" lvl="0" indent="-111125" algn="just">
              <a:buClr>
                <a:srgbClr val="800000"/>
              </a:buClr>
              <a:buFont typeface="Arial Narrow" panose="020B060602020203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Top 20 Largest Houston Technology Employers </a:t>
            </a:r>
          </a:p>
          <a:p>
            <a:pPr marL="111125" lvl="0" indent="-111125" algn="just">
              <a:buClr>
                <a:srgbClr val="800000"/>
              </a:buClr>
              <a:buFont typeface="Arial Narrow" panose="020B060602020203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Top 11 Largest Houston Area Minority-Owned Business </a:t>
            </a:r>
          </a:p>
        </p:txBody>
      </p:sp>
      <p:pic>
        <p:nvPicPr>
          <p:cNvPr id="6" name="Picture 5">
            <a:extLst>
              <a:ext uri="{FF2B5EF4-FFF2-40B4-BE49-F238E27FC236}">
                <a16:creationId xmlns:a16="http://schemas.microsoft.com/office/drawing/2014/main" id="{6DF8785F-AE19-434B-BA49-34099F859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799" y="5505672"/>
            <a:ext cx="1807608" cy="2528871"/>
          </a:xfrm>
          <a:prstGeom prst="rect">
            <a:avLst/>
          </a:prstGeom>
        </p:spPr>
      </p:pic>
    </p:spTree>
    <p:extLst>
      <p:ext uri="{BB962C8B-B14F-4D97-AF65-F5344CB8AC3E}">
        <p14:creationId xmlns:p14="http://schemas.microsoft.com/office/powerpoint/2010/main" val="229523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endParaRPr lang="en-US" dirty="0"/>
          </a:p>
          <a:p>
            <a:fld id="{695DF253-C251-4E3E-B714-ACDDCB0B5F9B}" type="slidenum">
              <a:rPr lang="en-US" smtClean="0"/>
              <a:pPr/>
              <a:t>4</a:t>
            </a:fld>
            <a:endParaRPr lang="en-US" dirty="0"/>
          </a:p>
        </p:txBody>
      </p:sp>
      <p:sp>
        <p:nvSpPr>
          <p:cNvPr id="4099" name="Rectangle 2"/>
          <p:cNvSpPr>
            <a:spLocks noGrp="1" noChangeArrowheads="1"/>
          </p:cNvSpPr>
          <p:nvPr>
            <p:ph type="title"/>
          </p:nvPr>
        </p:nvSpPr>
        <p:spPr>
          <a:xfrm>
            <a:off x="342900" y="0"/>
            <a:ext cx="6172200" cy="1143000"/>
          </a:xfrm>
        </p:spPr>
        <p:txBody>
          <a:bodyPr/>
          <a:lstStyle/>
          <a:p>
            <a:pPr algn="r" eaLnBrk="1" hangingPunct="1"/>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Company Data</a:t>
            </a:r>
          </a:p>
        </p:txBody>
      </p:sp>
      <p:sp>
        <p:nvSpPr>
          <p:cNvPr id="4101" name="Rectangle 3"/>
          <p:cNvSpPr>
            <a:spLocks noChangeArrowheads="1"/>
          </p:cNvSpPr>
          <p:nvPr/>
        </p:nvSpPr>
        <p:spPr bwMode="auto">
          <a:xfrm>
            <a:off x="228600" y="1143000"/>
            <a:ext cx="3200400" cy="7391400"/>
          </a:xfrm>
          <a:prstGeom prst="rect">
            <a:avLst/>
          </a:prstGeom>
          <a:noFill/>
          <a:ln w="9525">
            <a:noFill/>
            <a:miter lim="800000"/>
            <a:headEnd/>
            <a:tailEnd/>
          </a:ln>
        </p:spPr>
        <p:txBody>
          <a:bodyPr lIns="0" rIns="9144"/>
          <a:lstStyle/>
          <a:p>
            <a:pPr algn="just">
              <a:spcBef>
                <a:spcPts val="0"/>
              </a:spcBef>
              <a:spcAft>
                <a:spcPts val="300"/>
              </a:spcAft>
              <a:buClr>
                <a:srgbClr val="800000"/>
              </a:buClr>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Native American Tribal Owned Small Disadvantage Business (SDB)</a:t>
            </a:r>
          </a:p>
          <a:p>
            <a:pPr algn="l">
              <a:buClr>
                <a:srgbClr val="800000"/>
              </a:buClr>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CAGE Code:</a:t>
            </a:r>
            <a:r>
              <a:rPr lang="en-US" sz="1400" dirty="0">
                <a:solidFill>
                  <a:srgbClr val="AB5C57"/>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3K4Q0</a:t>
            </a:r>
          </a:p>
          <a:p>
            <a:pPr algn="l">
              <a:buClr>
                <a:srgbClr val="800000"/>
              </a:buClr>
            </a:pPr>
            <a:r>
              <a:rPr lang="en-US" sz="1400" b="1" dirty="0">
                <a:solidFill>
                  <a:srgbClr val="1E355E"/>
                </a:solidFill>
                <a:latin typeface="Tahoma" panose="020B0604030504040204" pitchFamily="34" charset="0"/>
                <a:ea typeface="Tahoma" panose="020B0604030504040204" pitchFamily="34" charset="0"/>
                <a:cs typeface="Tahoma" panose="020B0604030504040204" pitchFamily="34" charset="0"/>
              </a:rPr>
              <a:t>DUNS #:</a:t>
            </a:r>
            <a:r>
              <a:rPr lang="en-US" sz="1400" dirty="0">
                <a:solidFill>
                  <a:srgbClr val="1E355E"/>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136727786</a:t>
            </a:r>
          </a:p>
          <a:p>
            <a:pPr algn="just">
              <a:spcBef>
                <a:spcPts val="600"/>
              </a:spcBef>
              <a:buClr>
                <a:srgbClr val="800000"/>
              </a:buClr>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Size FAR Clause </a:t>
            </a:r>
            <a:r>
              <a:rPr lang="en-US" sz="1400" b="1" dirty="0">
                <a:solidFill>
                  <a:srgbClr val="1E355E"/>
                </a:solidFill>
                <a:latin typeface="Tahoma" panose="020B0604030504040204" pitchFamily="34" charset="0"/>
                <a:ea typeface="Tahoma" panose="020B0604030504040204" pitchFamily="34" charset="0"/>
                <a:cs typeface="Tahoma" panose="020B0604030504040204" pitchFamily="34" charset="0"/>
              </a:rPr>
              <a:t>19.703 - </a:t>
            </a:r>
            <a:r>
              <a:rPr lang="en-US" sz="1200" dirty="0">
                <a:latin typeface="Tahoma" panose="020B0604030504040204" pitchFamily="34" charset="0"/>
                <a:ea typeface="Tahoma" panose="020B0604030504040204" pitchFamily="34" charset="0"/>
                <a:cs typeface="Tahoma" panose="020B0604030504040204" pitchFamily="34" charset="0"/>
              </a:rPr>
              <a:t>Subcontracts awarded to an Indian tribe shall be counted towards the subcontracting goals for small business and small disadvantaged business concerns, regardless of the size or Small Business Administration certification status of the Indian tribe.</a:t>
            </a:r>
          </a:p>
          <a:p>
            <a:pPr algn="just">
              <a:spcBef>
                <a:spcPts val="600"/>
              </a:spcBef>
              <a:buClr>
                <a:srgbClr val="800000"/>
              </a:buClr>
            </a:pPr>
            <a:r>
              <a:rPr lang="en-US" sz="1400" b="1" dirty="0">
                <a:solidFill>
                  <a:srgbClr val="1E355E"/>
                </a:solidFill>
                <a:latin typeface="Tahoma" panose="020B0604030504040204" pitchFamily="34" charset="0"/>
                <a:ea typeface="Tahoma" panose="020B0604030504040204" pitchFamily="34" charset="0"/>
                <a:cs typeface="Tahoma" panose="020B0604030504040204" pitchFamily="34" charset="0"/>
              </a:rPr>
              <a:t>Texas HUB Vendor</a:t>
            </a:r>
          </a:p>
          <a:p>
            <a:pPr algn="l">
              <a:spcBef>
                <a:spcPts val="600"/>
              </a:spcBef>
              <a:buClr>
                <a:srgbClr val="800000"/>
              </a:buClr>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NAICS Codes</a:t>
            </a:r>
            <a:r>
              <a:rPr lang="en-US" sz="1400" cap="small" dirty="0">
                <a:solidFill>
                  <a:srgbClr val="1E355E"/>
                </a:solidFill>
                <a:latin typeface="Tahoma" panose="020B0604030504040204" pitchFamily="34" charset="0"/>
                <a:ea typeface="Tahoma" panose="020B0604030504040204" pitchFamily="34" charset="0"/>
                <a:cs typeface="Tahoma" panose="020B0604030504040204" pitchFamily="34" charset="0"/>
              </a:rPr>
              <a:t>: </a:t>
            </a:r>
          </a:p>
          <a:p>
            <a:pPr marL="806450" indent="-806450" algn="l" defTabSz="120650">
              <a:spcBef>
                <a:spcPts val="0"/>
              </a:spcBef>
              <a:buClr>
                <a:srgbClr val="800000"/>
              </a:buClr>
            </a:pPr>
            <a:r>
              <a:rPr lang="en-US" sz="1100" cap="small" dirty="0">
                <a:latin typeface="Tahoma" panose="020B0604030504040204" pitchFamily="34" charset="0"/>
                <a:ea typeface="Tahoma" panose="020B0604030504040204" pitchFamily="34" charset="0"/>
                <a:cs typeface="Tahoma" panose="020B0604030504040204" pitchFamily="34" charset="0"/>
              </a:rPr>
              <a:t>493110*		</a:t>
            </a:r>
            <a:r>
              <a:rPr lang="en-US" sz="1100" dirty="0">
                <a:latin typeface="Tahoma" panose="020B0604030504040204" pitchFamily="34" charset="0"/>
                <a:ea typeface="Tahoma" panose="020B0604030504040204" pitchFamily="34" charset="0"/>
                <a:cs typeface="Tahoma" panose="020B0604030504040204" pitchFamily="34" charset="0"/>
              </a:rPr>
              <a:t>General Warehousing and Storage</a:t>
            </a:r>
          </a:p>
          <a:p>
            <a:pPr marL="854075" indent="-854075" algn="l">
              <a:spcBef>
                <a:spcPts val="0"/>
              </a:spcBef>
              <a:buClr>
                <a:srgbClr val="800000"/>
              </a:buClr>
            </a:pPr>
            <a:r>
              <a:rPr lang="en-US" sz="1100" cap="small" dirty="0">
                <a:latin typeface="Tahoma" panose="020B0604030504040204" pitchFamily="34" charset="0"/>
                <a:ea typeface="Tahoma" panose="020B0604030504040204" pitchFamily="34" charset="0"/>
                <a:cs typeface="Tahoma" panose="020B0604030504040204" pitchFamily="34" charset="0"/>
              </a:rPr>
              <a:t>518210*	</a:t>
            </a:r>
            <a:r>
              <a:rPr lang="en-US" sz="1100" dirty="0">
                <a:latin typeface="Tahoma" panose="020B0604030504040204" pitchFamily="34" charset="0"/>
                <a:ea typeface="Tahoma" panose="020B0604030504040204" pitchFamily="34" charset="0"/>
                <a:cs typeface="Tahoma" panose="020B0604030504040204" pitchFamily="34" charset="0"/>
              </a:rPr>
              <a:t>Data Processing, Hosting, and Related  Services</a:t>
            </a:r>
          </a:p>
          <a:p>
            <a:pPr marL="854075" indent="-854075" algn="l">
              <a:spcBef>
                <a:spcPts val="0"/>
              </a:spcBef>
              <a:buClr>
                <a:srgbClr val="800000"/>
              </a:buClr>
            </a:pPr>
            <a:r>
              <a:rPr lang="en-US" sz="1100" dirty="0">
                <a:latin typeface="Tahoma" panose="020B0604030504040204" pitchFamily="34" charset="0"/>
                <a:ea typeface="Tahoma" panose="020B0604030504040204" pitchFamily="34" charset="0"/>
                <a:cs typeface="Tahoma" panose="020B0604030504040204" pitchFamily="34" charset="0"/>
              </a:rPr>
              <a:t>519190	All Other Information Services</a:t>
            </a:r>
          </a:p>
          <a:p>
            <a:pPr marL="854075" indent="-854075" algn="l">
              <a:spcBef>
                <a:spcPts val="0"/>
              </a:spcBef>
              <a:buClr>
                <a:srgbClr val="800000"/>
              </a:buClr>
            </a:pPr>
            <a:r>
              <a:rPr lang="en-US" sz="1100" dirty="0">
                <a:latin typeface="Tahoma" panose="020B0604030504040204" pitchFamily="34" charset="0"/>
                <a:ea typeface="Tahoma" panose="020B0604030504040204" pitchFamily="34" charset="0"/>
                <a:cs typeface="Tahoma" panose="020B0604030504040204" pitchFamily="34" charset="0"/>
              </a:rPr>
              <a:t>541511*	Custom Computer Programming Services</a:t>
            </a:r>
          </a:p>
          <a:p>
            <a:pPr marL="854075" indent="-854075" algn="l">
              <a:spcBef>
                <a:spcPts val="0"/>
              </a:spcBef>
              <a:buClr>
                <a:srgbClr val="800000"/>
              </a:buClr>
            </a:pPr>
            <a:r>
              <a:rPr lang="en-US" sz="1100" dirty="0">
                <a:latin typeface="Tahoma" panose="020B0604030504040204" pitchFamily="34" charset="0"/>
                <a:ea typeface="Tahoma" panose="020B0604030504040204" pitchFamily="34" charset="0"/>
                <a:cs typeface="Tahoma" panose="020B0604030504040204" pitchFamily="34" charset="0"/>
              </a:rPr>
              <a:t>541512*	Computer Systems Design Services</a:t>
            </a:r>
          </a:p>
          <a:p>
            <a:pPr marL="854075" indent="-854075" algn="l">
              <a:spcBef>
                <a:spcPts val="0"/>
              </a:spcBef>
              <a:buClr>
                <a:srgbClr val="800000"/>
              </a:buClr>
            </a:pPr>
            <a:r>
              <a:rPr lang="en-US" sz="1100" dirty="0">
                <a:latin typeface="Tahoma" panose="020B0604030504040204" pitchFamily="34" charset="0"/>
                <a:ea typeface="Tahoma" panose="020B0604030504040204" pitchFamily="34" charset="0"/>
                <a:cs typeface="Tahoma" panose="020B0604030504040204" pitchFamily="34" charset="0"/>
              </a:rPr>
              <a:t>541513*	Computer Facilities Management Services</a:t>
            </a:r>
          </a:p>
          <a:p>
            <a:pPr marL="854075" indent="-854075" algn="l">
              <a:spcBef>
                <a:spcPts val="0"/>
              </a:spcBef>
              <a:buClr>
                <a:srgbClr val="800000"/>
              </a:buClr>
            </a:pPr>
            <a:r>
              <a:rPr lang="en-US" sz="1100" dirty="0">
                <a:latin typeface="Tahoma" panose="020B0604030504040204" pitchFamily="34" charset="0"/>
                <a:ea typeface="Tahoma" panose="020B0604030504040204" pitchFamily="34" charset="0"/>
                <a:cs typeface="Tahoma" panose="020B0604030504040204" pitchFamily="34" charset="0"/>
              </a:rPr>
              <a:t>541519*	Other Computer Related Programming Services</a:t>
            </a:r>
          </a:p>
          <a:p>
            <a:pPr marL="854075" indent="-854075" algn="l">
              <a:spcBef>
                <a:spcPts val="0"/>
              </a:spcBef>
              <a:buClr>
                <a:srgbClr val="800000"/>
              </a:buClr>
            </a:pPr>
            <a:r>
              <a:rPr lang="en-US" sz="1100" dirty="0">
                <a:latin typeface="Tahoma" panose="020B0604030504040204" pitchFamily="34" charset="0"/>
                <a:ea typeface="Tahoma" panose="020B0604030504040204" pitchFamily="34" charset="0"/>
                <a:cs typeface="Tahoma" panose="020B0604030504040204" pitchFamily="34" charset="0"/>
              </a:rPr>
              <a:t>541330(a)*	Engineering Services</a:t>
            </a:r>
          </a:p>
          <a:p>
            <a:pPr marL="854075" indent="-854075" algn="l">
              <a:spcBef>
                <a:spcPts val="0"/>
              </a:spcBef>
              <a:buClr>
                <a:srgbClr val="800000"/>
              </a:buClr>
            </a:pPr>
            <a:r>
              <a:rPr lang="en-US" sz="1100" dirty="0">
                <a:latin typeface="Tahoma" panose="020B0604030504040204" pitchFamily="34" charset="0"/>
                <a:ea typeface="Tahoma" panose="020B0604030504040204" pitchFamily="34" charset="0"/>
                <a:cs typeface="Tahoma" panose="020B0604030504040204" pitchFamily="34" charset="0"/>
              </a:rPr>
              <a:t>541611	Administrative Management and General Management Consulting Services</a:t>
            </a:r>
          </a:p>
          <a:p>
            <a:pPr marL="854075" indent="-854075" algn="l">
              <a:spcBef>
                <a:spcPts val="0"/>
              </a:spcBef>
              <a:buClr>
                <a:srgbClr val="800000"/>
              </a:buClr>
            </a:pPr>
            <a:r>
              <a:rPr lang="en-US" sz="1100" dirty="0">
                <a:latin typeface="Tahoma" panose="020B0604030504040204" pitchFamily="34" charset="0"/>
                <a:ea typeface="Tahoma" panose="020B0604030504040204" pitchFamily="34" charset="0"/>
                <a:cs typeface="Tahoma" panose="020B0604030504040204" pitchFamily="34" charset="0"/>
              </a:rPr>
              <a:t>541712*	Research and Development in the Physical, Engineering, and Life Sciences (except Biotechnology)</a:t>
            </a:r>
          </a:p>
          <a:p>
            <a:pPr marL="854075" indent="-854075" algn="l">
              <a:spcBef>
                <a:spcPts val="0"/>
              </a:spcBef>
              <a:buClr>
                <a:srgbClr val="800000"/>
              </a:buClr>
            </a:pPr>
            <a:r>
              <a:rPr lang="en-US" sz="1100" dirty="0">
                <a:latin typeface="Tahoma" panose="020B0604030504040204" pitchFamily="34" charset="0"/>
                <a:ea typeface="Tahoma" panose="020B0604030504040204" pitchFamily="34" charset="0"/>
                <a:cs typeface="Tahoma" panose="020B0604030504040204" pitchFamily="34" charset="0"/>
              </a:rPr>
              <a:t>541690	Other Scientific and Technical Consulting Services</a:t>
            </a:r>
          </a:p>
          <a:p>
            <a:pPr marL="854075" indent="-854075" algn="l">
              <a:spcBef>
                <a:spcPts val="0"/>
              </a:spcBef>
              <a:buClr>
                <a:srgbClr val="800000"/>
              </a:buClr>
            </a:pPr>
            <a:r>
              <a:rPr lang="en-US" sz="1100" dirty="0">
                <a:latin typeface="Tahoma" panose="020B0604030504040204" pitchFamily="34" charset="0"/>
                <a:ea typeface="Tahoma" panose="020B0604030504040204" pitchFamily="34" charset="0"/>
                <a:cs typeface="Tahoma" panose="020B0604030504040204" pitchFamily="34" charset="0"/>
              </a:rPr>
              <a:t>541930	Translation and Interpretation Services</a:t>
            </a:r>
          </a:p>
          <a:p>
            <a:pPr marL="854075" indent="-854075" algn="l">
              <a:spcBef>
                <a:spcPts val="0"/>
              </a:spcBef>
              <a:buClr>
                <a:srgbClr val="800000"/>
              </a:buClr>
            </a:pPr>
            <a:r>
              <a:rPr lang="en-US" sz="1100" dirty="0">
                <a:latin typeface="Tahoma" panose="020B0604030504040204" pitchFamily="34" charset="0"/>
                <a:ea typeface="Tahoma" panose="020B0604030504040204" pitchFamily="34" charset="0"/>
                <a:cs typeface="Tahoma" panose="020B0604030504040204" pitchFamily="34" charset="0"/>
              </a:rPr>
              <a:t>541990	All other Professional, Scientific, and Technical Services</a:t>
            </a:r>
          </a:p>
          <a:p>
            <a:pPr marL="854075" indent="-854075" algn="l">
              <a:spcBef>
                <a:spcPts val="0"/>
              </a:spcBef>
              <a:buClr>
                <a:srgbClr val="800000"/>
              </a:buClr>
            </a:pPr>
            <a:r>
              <a:rPr lang="en-US" sz="1100" dirty="0">
                <a:latin typeface="Tahoma" panose="020B0604030504040204" pitchFamily="34" charset="0"/>
                <a:ea typeface="Tahoma" panose="020B0604030504040204" pitchFamily="34" charset="0"/>
                <a:cs typeface="Tahoma" panose="020B0604030504040204" pitchFamily="34" charset="0"/>
              </a:rPr>
              <a:t>561210*	Base Facilities Operation Support Services</a:t>
            </a:r>
          </a:p>
          <a:p>
            <a:pPr algn="l"/>
            <a:r>
              <a:rPr lang="en-US" sz="1000" i="1" dirty="0">
                <a:latin typeface="Tahoma" panose="020B0604030504040204" pitchFamily="34" charset="0"/>
                <a:ea typeface="Tahoma" panose="020B0604030504040204" pitchFamily="34" charset="0"/>
                <a:cs typeface="Tahoma" panose="020B0604030504040204" pitchFamily="34" charset="0"/>
              </a:rPr>
              <a:t>*AI qualifies as a small business prime contractor.  </a:t>
            </a:r>
          </a:p>
          <a:p>
            <a:pPr algn="l"/>
            <a:r>
              <a:rPr lang="en-US" sz="1000" i="1" dirty="0">
                <a:latin typeface="Tahoma" panose="020B0604030504040204" pitchFamily="34" charset="0"/>
                <a:ea typeface="Tahoma" panose="020B0604030504040204" pitchFamily="34" charset="0"/>
                <a:cs typeface="Tahoma" panose="020B0604030504040204" pitchFamily="34" charset="0"/>
              </a:rPr>
              <a:t>Note: As tribal-owned, always small as a subcontractor for all NAICS.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833" t="10416" r="9792" b="10208"/>
          <a:stretch/>
        </p:blipFill>
        <p:spPr>
          <a:xfrm>
            <a:off x="4355481" y="7491763"/>
            <a:ext cx="1271237" cy="1271237"/>
          </a:xfrm>
          <a:prstGeom prst="rect">
            <a:avLst/>
          </a:prstGeom>
        </p:spPr>
      </p:pic>
      <p:sp>
        <p:nvSpPr>
          <p:cNvPr id="2" name="Rectangle 1"/>
          <p:cNvSpPr/>
          <p:nvPr/>
        </p:nvSpPr>
        <p:spPr>
          <a:xfrm>
            <a:off x="3505200" y="1143000"/>
            <a:ext cx="2971800" cy="5693866"/>
          </a:xfrm>
          <a:prstGeom prst="rect">
            <a:avLst/>
          </a:prstGeom>
        </p:spPr>
        <p:txBody>
          <a:bodyPr wrap="square">
            <a:spAutoFit/>
          </a:bodyPr>
          <a:lstStyle/>
          <a:p>
            <a:pPr algn="just">
              <a:spcBef>
                <a:spcPts val="300"/>
              </a:spcBef>
              <a:spcAft>
                <a:spcPts val="0"/>
              </a:spcAft>
              <a:buClr>
                <a:srgbClr val="800000"/>
              </a:buClr>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System for Award Management (SAM) Data</a:t>
            </a:r>
            <a:endParaRPr lang="en-US" sz="1400" cap="small" dirty="0">
              <a:solidFill>
                <a:srgbClr val="1E355E"/>
              </a:solidFill>
              <a:latin typeface="Tahoma" panose="020B0604030504040204" pitchFamily="34" charset="0"/>
              <a:ea typeface="Tahoma" panose="020B0604030504040204" pitchFamily="34" charset="0"/>
              <a:cs typeface="Tahoma" panose="020B0604030504040204" pitchFamily="34" charset="0"/>
            </a:endParaRPr>
          </a:p>
          <a:p>
            <a:pPr marL="114300" lvl="1" indent="-114300" algn="just">
              <a:spcBef>
                <a:spcPts val="0"/>
              </a:spcBef>
              <a:spcAft>
                <a:spcPts val="0"/>
              </a:spcAft>
              <a:buClr>
                <a:srgbClr val="800000"/>
              </a:buClr>
              <a:buFont typeface="Arial Narrow" panose="020B060602020203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1-year Rolling Average Headcount is 79 employees</a:t>
            </a:r>
          </a:p>
          <a:p>
            <a:pPr marL="114300" lvl="1" indent="-114300" algn="just">
              <a:spcBef>
                <a:spcPts val="0"/>
              </a:spcBef>
              <a:spcAft>
                <a:spcPts val="0"/>
              </a:spcAft>
              <a:buClr>
                <a:srgbClr val="800000"/>
              </a:buClr>
              <a:buFont typeface="Arial Narrow" panose="020B060602020203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3-year Average Revenue is $17.8 M</a:t>
            </a:r>
            <a:endParaRPr lang="en-US" sz="1200" b="1" cap="small"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algn="l">
              <a:spcBef>
                <a:spcPts val="600"/>
              </a:spcBef>
              <a:buClr>
                <a:srgbClr val="800000"/>
              </a:buClr>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DCAA Audited and Approved Accounting System</a:t>
            </a:r>
          </a:p>
          <a:p>
            <a:pPr marL="0" lvl="1" algn="just">
              <a:spcBef>
                <a:spcPts val="600"/>
              </a:spcBef>
              <a:spcAft>
                <a:spcPts val="0"/>
              </a:spcAft>
              <a:buClr>
                <a:srgbClr val="800000"/>
              </a:buClr>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Strong Financial Condition</a:t>
            </a:r>
          </a:p>
          <a:p>
            <a:pPr marL="0" lvl="1" algn="l">
              <a:spcBef>
                <a:spcPts val="0"/>
              </a:spcBef>
              <a:spcAft>
                <a:spcPts val="0"/>
              </a:spcAft>
              <a:buClr>
                <a:srgbClr val="800000"/>
              </a:buClr>
            </a:pPr>
            <a:r>
              <a:rPr lang="en-US" sz="1200" dirty="0">
                <a:latin typeface="Tahoma" panose="020B0604030504040204" pitchFamily="34" charset="0"/>
                <a:ea typeface="Tahoma" panose="020B0604030504040204" pitchFamily="34" charset="0"/>
                <a:cs typeface="Tahoma" panose="020B0604030504040204" pitchFamily="34" charset="0"/>
              </a:rPr>
              <a:t>Debt Free, Strong Financial Position with Substantial Line of Credit and Significant Working Capital</a:t>
            </a:r>
          </a:p>
          <a:p>
            <a:pPr algn="l">
              <a:spcBef>
                <a:spcPts val="1200"/>
              </a:spcBef>
              <a:spcAft>
                <a:spcPts val="0"/>
              </a:spcAft>
              <a:buClr>
                <a:srgbClr val="800000"/>
              </a:buClr>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Positive Past Performance Evaluations on All Contracts</a:t>
            </a:r>
          </a:p>
          <a:p>
            <a:pPr marL="0" lvl="1" algn="just">
              <a:spcBef>
                <a:spcPts val="0"/>
              </a:spcBef>
              <a:spcAft>
                <a:spcPts val="0"/>
              </a:spcAft>
              <a:buClr>
                <a:srgbClr val="800000"/>
              </a:buClr>
            </a:pPr>
            <a:r>
              <a:rPr lang="en-US" sz="1200" dirty="0">
                <a:latin typeface="Tahoma" panose="020B0604030504040204" pitchFamily="34" charset="0"/>
                <a:ea typeface="Tahoma" panose="020B0604030504040204" pitchFamily="34" charset="0"/>
                <a:cs typeface="Tahoma" panose="020B0604030504040204" pitchFamily="34" charset="0"/>
              </a:rPr>
              <a:t>Strong Management Team with Emphasis on Quality Performance</a:t>
            </a:r>
          </a:p>
          <a:p>
            <a:pPr marL="0" lvl="1" algn="l">
              <a:spcBef>
                <a:spcPts val="600"/>
              </a:spcBef>
              <a:spcAft>
                <a:spcPts val="0"/>
              </a:spcAft>
              <a:buClr>
                <a:srgbClr val="800000"/>
              </a:buClr>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Stable Infrastructure with Excellent Employee Benefits</a:t>
            </a:r>
          </a:p>
          <a:p>
            <a:pPr marL="114300" lvl="1" indent="-114300" algn="just">
              <a:spcBef>
                <a:spcPts val="0"/>
              </a:spcBef>
              <a:spcAft>
                <a:spcPts val="0"/>
              </a:spcAft>
              <a:buClr>
                <a:srgbClr val="800000"/>
              </a:buClr>
              <a:buFontTx/>
              <a:buChar char="–"/>
            </a:pPr>
            <a:r>
              <a:rPr lang="en-US" sz="1200" dirty="0">
                <a:latin typeface="Tahoma" panose="020B0604030504040204" pitchFamily="34" charset="0"/>
                <a:ea typeface="Tahoma" panose="020B0604030504040204" pitchFamily="34" charset="0"/>
                <a:cs typeface="Tahoma" panose="020B0604030504040204" pitchFamily="34" charset="0"/>
              </a:rPr>
              <a:t>97.8% Incumbent Employee Capture Rate Since Company Inception in 2003</a:t>
            </a:r>
          </a:p>
          <a:p>
            <a:pPr marL="114300" lvl="1" indent="-114300" algn="just">
              <a:spcBef>
                <a:spcPts val="0"/>
              </a:spcBef>
              <a:spcAft>
                <a:spcPts val="0"/>
              </a:spcAft>
              <a:buClr>
                <a:srgbClr val="800000"/>
              </a:buClr>
              <a:buFontTx/>
              <a:buChar char="–"/>
            </a:pPr>
            <a:r>
              <a:rPr lang="en-US" sz="1200" dirty="0">
                <a:latin typeface="Tahoma" panose="020B0604030504040204" pitchFamily="34" charset="0"/>
                <a:ea typeface="Tahoma" panose="020B0604030504040204" pitchFamily="34" charset="0"/>
                <a:cs typeface="Tahoma" panose="020B0604030504040204" pitchFamily="34" charset="0"/>
              </a:rPr>
              <a:t>100% New Hire Capture Rate for 2015 - 2017</a:t>
            </a:r>
          </a:p>
          <a:p>
            <a:pPr algn="l">
              <a:spcBef>
                <a:spcPts val="600"/>
              </a:spcBef>
              <a:spcAft>
                <a:spcPts val="300"/>
              </a:spcAft>
              <a:buClr>
                <a:srgbClr val="800000"/>
              </a:buClr>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Competitive Indirect Rate Structure</a:t>
            </a:r>
          </a:p>
          <a:p>
            <a:pPr marL="177800" indent="-177800" algn="l">
              <a:spcBef>
                <a:spcPts val="300"/>
              </a:spcBef>
              <a:spcAft>
                <a:spcPts val="300"/>
              </a:spcAft>
              <a:buClr>
                <a:srgbClr val="800000"/>
              </a:buClr>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AI Website: </a:t>
            </a:r>
          </a:p>
          <a:p>
            <a:pPr marL="177800" indent="-177800" algn="l">
              <a:spcBef>
                <a:spcPts val="300"/>
              </a:spcBef>
              <a:spcAft>
                <a:spcPts val="300"/>
              </a:spcAft>
              <a:buClr>
                <a:srgbClr val="800000"/>
              </a:buClr>
            </a:pPr>
            <a:r>
              <a:rPr lang="en-US" sz="1200" b="1" dirty="0">
                <a:solidFill>
                  <a:srgbClr val="000099"/>
                </a:solidFill>
                <a:latin typeface="Tahoma" panose="020B0604030504040204" pitchFamily="34" charset="0"/>
                <a:ea typeface="Tahoma" panose="020B0604030504040204" pitchFamily="34" charset="0"/>
                <a:cs typeface="Tahoma" panose="020B0604030504040204" pitchFamily="34" charset="0"/>
                <a:hlinkClick r:id="rId4"/>
              </a:rPr>
              <a:t>www.anadarko-industries.com</a:t>
            </a:r>
            <a:r>
              <a:rPr lang="en-US" sz="1200" b="1" dirty="0">
                <a:solidFill>
                  <a:srgbClr val="000099"/>
                </a:solidFill>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endParaRPr lang="en-US" dirty="0"/>
          </a:p>
          <a:p>
            <a:fld id="{695DF253-C251-4E3E-B714-ACDDCB0B5F9B}" type="slidenum">
              <a:rPr lang="en-US" smtClean="0"/>
              <a:pPr/>
              <a:t>5</a:t>
            </a:fld>
            <a:endParaRPr lang="en-US" dirty="0"/>
          </a:p>
        </p:txBody>
      </p:sp>
      <p:sp>
        <p:nvSpPr>
          <p:cNvPr id="4099" name="Rectangle 2"/>
          <p:cNvSpPr>
            <a:spLocks noGrp="1" noChangeArrowheads="1"/>
          </p:cNvSpPr>
          <p:nvPr>
            <p:ph type="title"/>
          </p:nvPr>
        </p:nvSpPr>
        <p:spPr>
          <a:xfrm>
            <a:off x="342900" y="0"/>
            <a:ext cx="6172200" cy="1143000"/>
          </a:xfrm>
        </p:spPr>
        <p:txBody>
          <a:bodyPr/>
          <a:lstStyle/>
          <a:p>
            <a:pPr algn="r" eaLnBrk="1" hangingPunct="1"/>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Locations and </a:t>
            </a:r>
            <a:b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br>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Customers</a:t>
            </a:r>
          </a:p>
        </p:txBody>
      </p:sp>
      <p:sp>
        <p:nvSpPr>
          <p:cNvPr id="7" name="Rectangle 6"/>
          <p:cNvSpPr/>
          <p:nvPr/>
        </p:nvSpPr>
        <p:spPr>
          <a:xfrm>
            <a:off x="252664" y="1143000"/>
            <a:ext cx="6256904" cy="369332"/>
          </a:xfrm>
          <a:prstGeom prst="rect">
            <a:avLst/>
          </a:prstGeom>
        </p:spPr>
        <p:txBody>
          <a:bodyPr wrap="square">
            <a:spAutoFit/>
          </a:bodyPr>
          <a:lstStyle/>
          <a:p>
            <a:pPr marL="228600" lvl="1" indent="-228600" algn="just">
              <a:spcBef>
                <a:spcPts val="600"/>
              </a:spcBef>
              <a:spcAft>
                <a:spcPts val="600"/>
              </a:spcAft>
              <a:buClr>
                <a:srgbClr val="800000"/>
              </a:buClr>
            </a:pPr>
            <a:r>
              <a:rPr lang="en-US" sz="18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Dispersed National Geographic Operating Locations</a:t>
            </a:r>
          </a:p>
        </p:txBody>
      </p:sp>
      <p:sp>
        <p:nvSpPr>
          <p:cNvPr id="5" name="Rectangle 4"/>
          <p:cNvSpPr/>
          <p:nvPr/>
        </p:nvSpPr>
        <p:spPr>
          <a:xfrm>
            <a:off x="252664" y="5410200"/>
            <a:ext cx="3245310" cy="3275588"/>
          </a:xfrm>
          <a:prstGeom prst="rect">
            <a:avLst/>
          </a:prstGeom>
        </p:spPr>
        <p:txBody>
          <a:bodyPr wrap="square" numCol="1">
            <a:noAutofit/>
          </a:bodyPr>
          <a:lstStyle/>
          <a:p>
            <a:pPr algn="l"/>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Federal Agencies:</a:t>
            </a:r>
          </a:p>
          <a:p>
            <a:pPr algn="l"/>
            <a:r>
              <a:rPr lang="en-US" sz="1400" dirty="0">
                <a:latin typeface="Tahoma" panose="020B0604030504040204" pitchFamily="34" charset="0"/>
                <a:ea typeface="Tahoma" panose="020B0604030504040204" pitchFamily="34" charset="0"/>
                <a:cs typeface="Tahoma" panose="020B0604030504040204" pitchFamily="34" charset="0"/>
              </a:rPr>
              <a:t>Air Force Office of Scientific Research (AFOSR)</a:t>
            </a:r>
          </a:p>
          <a:p>
            <a:pPr algn="l"/>
            <a:r>
              <a:rPr lang="en-US" sz="1400" dirty="0">
                <a:latin typeface="Tahoma" panose="020B0604030504040204" pitchFamily="34" charset="0"/>
                <a:ea typeface="Tahoma" panose="020B0604030504040204" pitchFamily="34" charset="0"/>
                <a:cs typeface="Tahoma" panose="020B0604030504040204" pitchFamily="34" charset="0"/>
              </a:rPr>
              <a:t>Department of Defense (DoD)</a:t>
            </a:r>
          </a:p>
          <a:p>
            <a:pPr algn="l"/>
            <a:r>
              <a:rPr lang="en-US" sz="1400" dirty="0">
                <a:latin typeface="Tahoma" panose="020B0604030504040204" pitchFamily="34" charset="0"/>
                <a:ea typeface="Tahoma" panose="020B0604030504040204" pitchFamily="34" charset="0"/>
                <a:cs typeface="Tahoma" panose="020B0604030504040204" pitchFamily="34" charset="0"/>
              </a:rPr>
              <a:t>NASA</a:t>
            </a:r>
          </a:p>
          <a:p>
            <a:pPr marL="168275" indent="-168275" algn="l">
              <a:buClr>
                <a:srgbClr val="800000"/>
              </a:buClr>
              <a:buFont typeface="Arial Narrow" panose="020B060602020203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Johnson Space Center (JSC)</a:t>
            </a:r>
          </a:p>
          <a:p>
            <a:pPr marL="168275" lvl="1" indent="-168275" algn="l">
              <a:buClr>
                <a:srgbClr val="800000"/>
              </a:buClr>
              <a:buFont typeface="Arial Narrow" panose="020B060602020203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Marshall Space Flight  Center (MSFC)</a:t>
            </a:r>
          </a:p>
          <a:p>
            <a:pPr marL="168275" indent="-168275" algn="l">
              <a:buClr>
                <a:srgbClr val="800000"/>
              </a:buClr>
              <a:buFont typeface="Arial Narrow" panose="020B060602020203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Kennedy Space Center (KSC)</a:t>
            </a:r>
          </a:p>
          <a:p>
            <a:pPr algn="l"/>
            <a:r>
              <a:rPr lang="en-US" sz="1400" dirty="0">
                <a:latin typeface="Tahoma" panose="020B0604030504040204" pitchFamily="34" charset="0"/>
                <a:ea typeface="Tahoma" panose="020B0604030504040204" pitchFamily="34" charset="0"/>
                <a:cs typeface="Tahoma" panose="020B0604030504040204" pitchFamily="34" charset="0"/>
              </a:rPr>
              <a:t>Office of Naval Research (ONR)</a:t>
            </a:r>
          </a:p>
          <a:p>
            <a:pPr algn="l"/>
            <a:r>
              <a:rPr lang="en-US" sz="1400" dirty="0">
                <a:latin typeface="Tahoma" panose="020B0604030504040204" pitchFamily="34" charset="0"/>
                <a:ea typeface="Tahoma" panose="020B0604030504040204" pitchFamily="34" charset="0"/>
                <a:cs typeface="Tahoma" panose="020B0604030504040204" pitchFamily="34" charset="0"/>
              </a:rPr>
              <a:t>USDA Forest Service</a:t>
            </a:r>
          </a:p>
          <a:p>
            <a:pPr algn="l"/>
            <a:r>
              <a:rPr lang="en-US" sz="1400" dirty="0">
                <a:latin typeface="Tahoma" panose="020B0604030504040204" pitchFamily="34" charset="0"/>
                <a:ea typeface="Tahoma" panose="020B0604030504040204" pitchFamily="34" charset="0"/>
                <a:cs typeface="Tahoma" panose="020B0604030504040204" pitchFamily="34" charset="0"/>
              </a:rPr>
              <a:t>USDA OCIO</a:t>
            </a:r>
          </a:p>
          <a:p>
            <a:pPr marL="168275" indent="-168275" algn="l">
              <a:buClr>
                <a:srgbClr val="800000"/>
              </a:buClr>
              <a:buFont typeface="Arial Narrow" panose="020B060602020203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Washington, DC</a:t>
            </a:r>
          </a:p>
          <a:p>
            <a:pPr marL="168275" indent="-168275" algn="l">
              <a:buClr>
                <a:srgbClr val="800000"/>
              </a:buClr>
              <a:buFont typeface="Arial Narrow" panose="020B060602020203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St. Louis, MO</a:t>
            </a:r>
          </a:p>
          <a:p>
            <a:pPr marL="168275" indent="-168275" algn="l">
              <a:buClr>
                <a:srgbClr val="800000"/>
              </a:buClr>
              <a:buFont typeface="Arial Narrow" panose="020B060602020203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Kansas City, MO</a:t>
            </a:r>
          </a:p>
          <a:p>
            <a:pPr marL="168275" indent="-168275" algn="l">
              <a:buClr>
                <a:srgbClr val="800000"/>
              </a:buClr>
              <a:buFont typeface="Arial Narrow" panose="020B060602020203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Fort Collins, CO</a:t>
            </a:r>
          </a:p>
        </p:txBody>
      </p:sp>
      <p:sp>
        <p:nvSpPr>
          <p:cNvPr id="4" name="Rectangle 3"/>
          <p:cNvSpPr/>
          <p:nvPr/>
        </p:nvSpPr>
        <p:spPr>
          <a:xfrm>
            <a:off x="3513220" y="5410200"/>
            <a:ext cx="3344779" cy="3108543"/>
          </a:xfrm>
          <a:prstGeom prst="rect">
            <a:avLst/>
          </a:prstGeom>
        </p:spPr>
        <p:txBody>
          <a:bodyPr wrap="square">
            <a:spAutoFit/>
          </a:bodyPr>
          <a:lstStyle/>
          <a:p>
            <a:pPr algn="l"/>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Prime Contractors:</a:t>
            </a:r>
          </a:p>
          <a:p>
            <a:pPr algn="l"/>
            <a:r>
              <a:rPr lang="en-US" sz="1400" dirty="0">
                <a:latin typeface="Tahoma" panose="020B0604030504040204" pitchFamily="34" charset="0"/>
                <a:ea typeface="Tahoma" panose="020B0604030504040204" pitchFamily="34" charset="0"/>
                <a:cs typeface="Tahoma" panose="020B0604030504040204" pitchFamily="34" charset="0"/>
              </a:rPr>
              <a:t>(The) Boeing Company</a:t>
            </a:r>
          </a:p>
          <a:p>
            <a:pPr algn="l"/>
            <a:r>
              <a:rPr lang="en-US" sz="1400" dirty="0">
                <a:latin typeface="Tahoma" panose="020B0604030504040204" pitchFamily="34" charset="0"/>
                <a:ea typeface="Tahoma" panose="020B0604030504040204" pitchFamily="34" charset="0"/>
                <a:cs typeface="Tahoma" panose="020B0604030504040204" pitchFamily="34" charset="0"/>
              </a:rPr>
              <a:t>CACI, Inc. </a:t>
            </a:r>
          </a:p>
          <a:p>
            <a:pPr algn="l"/>
            <a:r>
              <a:rPr lang="en-US" sz="1400" dirty="0" err="1">
                <a:latin typeface="Tahoma" panose="020B0604030504040204" pitchFamily="34" charset="0"/>
                <a:ea typeface="Tahoma" panose="020B0604030504040204" pitchFamily="34" charset="0"/>
                <a:cs typeface="Tahoma" panose="020B0604030504040204" pitchFamily="34" charset="0"/>
              </a:rPr>
              <a:t>JMark</a:t>
            </a:r>
            <a:r>
              <a:rPr lang="en-US" sz="1400" dirty="0">
                <a:latin typeface="Tahoma" panose="020B0604030504040204" pitchFamily="34" charset="0"/>
                <a:ea typeface="Tahoma" panose="020B0604030504040204" pitchFamily="34" charset="0"/>
                <a:cs typeface="Tahoma" panose="020B0604030504040204" pitchFamily="34" charset="0"/>
              </a:rPr>
              <a:t> Services</a:t>
            </a:r>
          </a:p>
          <a:p>
            <a:pPr algn="l"/>
            <a:r>
              <a:rPr lang="en-US" sz="1400" dirty="0" err="1">
                <a:latin typeface="Tahoma" panose="020B0604030504040204" pitchFamily="34" charset="0"/>
                <a:ea typeface="Tahoma" panose="020B0604030504040204" pitchFamily="34" charset="0"/>
                <a:cs typeface="Tahoma" panose="020B0604030504040204" pitchFamily="34" charset="0"/>
              </a:rPr>
              <a:t>KBRwyle</a:t>
            </a:r>
            <a:endParaRPr lang="en-US" sz="1400" dirty="0">
              <a:latin typeface="Tahoma" panose="020B0604030504040204" pitchFamily="34" charset="0"/>
              <a:ea typeface="Tahoma" panose="020B0604030504040204" pitchFamily="34" charset="0"/>
              <a:cs typeface="Tahoma" panose="020B0604030504040204" pitchFamily="34" charset="0"/>
            </a:endParaRPr>
          </a:p>
          <a:p>
            <a:pPr algn="l"/>
            <a:r>
              <a:rPr lang="en-US" sz="1400" dirty="0">
                <a:latin typeface="Tahoma" panose="020B0604030504040204" pitchFamily="34" charset="0"/>
                <a:ea typeface="Tahoma" panose="020B0604030504040204" pitchFamily="34" charset="0"/>
                <a:cs typeface="Tahoma" panose="020B0604030504040204" pitchFamily="34" charset="0"/>
              </a:rPr>
              <a:t>Logical Innovations</a:t>
            </a:r>
          </a:p>
          <a:p>
            <a:pPr algn="l"/>
            <a:r>
              <a:rPr lang="en-US" sz="1400" dirty="0">
                <a:latin typeface="Tahoma" panose="020B0604030504040204" pitchFamily="34" charset="0"/>
                <a:ea typeface="Tahoma" panose="020B0604030504040204" pitchFamily="34" charset="0"/>
                <a:cs typeface="Tahoma" panose="020B0604030504040204" pitchFamily="34" charset="0"/>
              </a:rPr>
              <a:t>ManTech</a:t>
            </a:r>
          </a:p>
          <a:p>
            <a:pPr algn="l"/>
            <a:r>
              <a:rPr lang="en-US" sz="1400" dirty="0">
                <a:latin typeface="Tahoma" panose="020B0604030504040204" pitchFamily="34" charset="0"/>
                <a:ea typeface="Tahoma" panose="020B0604030504040204" pitchFamily="34" charset="0"/>
                <a:cs typeface="Tahoma" panose="020B0604030504040204" pitchFamily="34" charset="0"/>
              </a:rPr>
              <a:t>MEI Technologies, Inc.</a:t>
            </a:r>
          </a:p>
          <a:p>
            <a:pPr algn="l"/>
            <a:r>
              <a:rPr lang="en-US" sz="1400" dirty="0">
                <a:latin typeface="Tahoma" panose="020B0604030504040204" pitchFamily="34" charset="0"/>
                <a:ea typeface="Tahoma" panose="020B0604030504040204" pitchFamily="34" charset="0"/>
                <a:cs typeface="Tahoma" panose="020B0604030504040204" pitchFamily="34" charset="0"/>
              </a:rPr>
              <a:t>NLT Management Services.</a:t>
            </a:r>
          </a:p>
          <a:p>
            <a:pPr algn="l"/>
            <a:r>
              <a:rPr lang="en-US" sz="1400" dirty="0">
                <a:latin typeface="Tahoma" panose="020B0604030504040204" pitchFamily="34" charset="0"/>
                <a:ea typeface="Tahoma" panose="020B0604030504040204" pitchFamily="34" charset="0"/>
                <a:cs typeface="Tahoma" panose="020B0604030504040204" pitchFamily="34" charset="0"/>
              </a:rPr>
              <a:t>PAE Applied Technologies 	</a:t>
            </a:r>
          </a:p>
          <a:p>
            <a:pPr algn="l"/>
            <a:r>
              <a:rPr lang="en-US" sz="1400" dirty="0">
                <a:latin typeface="Tahoma" panose="020B0604030504040204" pitchFamily="34" charset="0"/>
                <a:ea typeface="Tahoma" panose="020B0604030504040204" pitchFamily="34" charset="0"/>
                <a:cs typeface="Tahoma" panose="020B0604030504040204" pitchFamily="34" charset="0"/>
              </a:rPr>
              <a:t>STS Systems Integrations</a:t>
            </a:r>
          </a:p>
          <a:p>
            <a:pPr algn="l"/>
            <a:r>
              <a:rPr lang="en-US" sz="1400" dirty="0" err="1">
                <a:latin typeface="Tahoma" panose="020B0604030504040204" pitchFamily="34" charset="0"/>
                <a:ea typeface="Tahoma" panose="020B0604030504040204" pitchFamily="34" charset="0"/>
                <a:cs typeface="Tahoma" panose="020B0604030504040204" pitchFamily="34" charset="0"/>
              </a:rPr>
              <a:t>SureSecure</a:t>
            </a:r>
            <a:r>
              <a:rPr lang="en-US" sz="1400" dirty="0">
                <a:latin typeface="Tahoma" panose="020B0604030504040204" pitchFamily="34" charset="0"/>
                <a:ea typeface="Tahoma" panose="020B0604030504040204" pitchFamily="34" charset="0"/>
                <a:cs typeface="Tahoma" panose="020B0604030504040204" pitchFamily="34" charset="0"/>
              </a:rPr>
              <a:t> Solutions</a:t>
            </a:r>
          </a:p>
          <a:p>
            <a:pPr algn="l"/>
            <a:r>
              <a:rPr lang="en-US" sz="1400" dirty="0" err="1">
                <a:latin typeface="Tahoma" panose="020B0604030504040204" pitchFamily="34" charset="0"/>
                <a:ea typeface="Tahoma" panose="020B0604030504040204" pitchFamily="34" charset="0"/>
                <a:cs typeface="Tahoma" panose="020B0604030504040204" pitchFamily="34" charset="0"/>
              </a:rPr>
              <a:t>TechTrans</a:t>
            </a:r>
            <a:r>
              <a:rPr lang="en-US" sz="1400" dirty="0">
                <a:latin typeface="Tahoma" panose="020B0604030504040204" pitchFamily="34" charset="0"/>
                <a:ea typeface="Tahoma" panose="020B0604030504040204" pitchFamily="34" charset="0"/>
                <a:cs typeface="Tahoma" panose="020B0604030504040204" pitchFamily="34" charset="0"/>
              </a:rPr>
              <a:t> International</a:t>
            </a:r>
          </a:p>
          <a:p>
            <a:pPr algn="l"/>
            <a:r>
              <a:rPr lang="en-US" sz="1400" dirty="0">
                <a:latin typeface="Tahoma" panose="020B0604030504040204" pitchFamily="34" charset="0"/>
                <a:ea typeface="Tahoma" panose="020B0604030504040204" pitchFamily="34" charset="0"/>
                <a:cs typeface="Tahoma" panose="020B0604030504040204" pitchFamily="34" charset="0"/>
              </a:rPr>
              <a:t>UTC Aerospace Systems</a:t>
            </a:r>
          </a:p>
        </p:txBody>
      </p:sp>
      <p:pic>
        <p:nvPicPr>
          <p:cNvPr id="6" name="Picture 5">
            <a:extLst>
              <a:ext uri="{FF2B5EF4-FFF2-40B4-BE49-F238E27FC236}">
                <a16:creationId xmlns:a16="http://schemas.microsoft.com/office/drawing/2014/main" id="{1F052786-0CE3-4862-B6DA-1ED99336C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747087"/>
            <a:ext cx="5029200" cy="345394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endParaRPr lang="en-US"/>
          </a:p>
          <a:p>
            <a:pPr>
              <a:defRPr/>
            </a:pPr>
            <a:fld id="{67C7DCF1-255C-4B7E-B6F0-B37CE32E33A5}" type="slidenum">
              <a:rPr lang="en-US" smtClean="0"/>
              <a:pPr>
                <a:defRPr/>
              </a:pPr>
              <a:t>6</a:t>
            </a:fld>
            <a:endParaRPr lang="en-US"/>
          </a:p>
        </p:txBody>
      </p:sp>
      <p:sp>
        <p:nvSpPr>
          <p:cNvPr id="10" name="Rectangle 2"/>
          <p:cNvSpPr>
            <a:spLocks noGrp="1" noChangeArrowheads="1"/>
          </p:cNvSpPr>
          <p:nvPr>
            <p:ph type="title"/>
          </p:nvPr>
        </p:nvSpPr>
        <p:spPr>
          <a:xfrm>
            <a:off x="342900" y="0"/>
            <a:ext cx="6172200" cy="1143000"/>
          </a:xfrm>
        </p:spPr>
        <p:txBody>
          <a:bodyPr/>
          <a:lstStyle/>
          <a:p>
            <a:pPr algn="r" eaLnBrk="1" hangingPunct="1"/>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Contracting</a:t>
            </a:r>
            <a:b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br>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Avenues</a:t>
            </a:r>
          </a:p>
        </p:txBody>
      </p:sp>
      <p:sp>
        <p:nvSpPr>
          <p:cNvPr id="11" name="Rectangle 10"/>
          <p:cNvSpPr/>
          <p:nvPr/>
        </p:nvSpPr>
        <p:spPr>
          <a:xfrm>
            <a:off x="381001" y="1186458"/>
            <a:ext cx="6096000" cy="4078039"/>
          </a:xfrm>
          <a:prstGeom prst="rect">
            <a:avLst/>
          </a:prstGeom>
        </p:spPr>
        <p:txBody>
          <a:bodyPr wrap="square">
            <a:spAutoFit/>
          </a:bodyPr>
          <a:lstStyle/>
          <a:p>
            <a:r>
              <a:rPr lang="en-US" sz="18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Contracting Avenues in Place</a:t>
            </a:r>
            <a:endParaRPr lang="en-US" sz="1800" dirty="0">
              <a:solidFill>
                <a:srgbClr val="1E355E"/>
              </a:solidFill>
              <a:latin typeface="Tahoma" panose="020B0604030504040204" pitchFamily="34" charset="0"/>
              <a:ea typeface="Tahoma" panose="020B0604030504040204" pitchFamily="34" charset="0"/>
              <a:cs typeface="Tahoma" panose="020B0604030504040204" pitchFamily="34" charset="0"/>
            </a:endParaRPr>
          </a:p>
          <a:p>
            <a:pPr marL="228600" lvl="0" indent="-228600" algn="l">
              <a:spcBef>
                <a:spcPts val="600"/>
              </a:spcBef>
              <a:spcAft>
                <a:spcPts val="600"/>
              </a:spcAft>
              <a:buClr>
                <a:srgbClr val="800000"/>
              </a:buClr>
              <a:buFont typeface="Arial" panose="020B0604020202020204" pitchFamily="34" charset="0"/>
              <a:buChar char="•"/>
            </a:pPr>
            <a:r>
              <a:rPr lang="en-US" b="1" dirty="0" err="1">
                <a:latin typeface="Tahoma" panose="020B0604030504040204" pitchFamily="34" charset="0"/>
                <a:ea typeface="Tahoma" panose="020B0604030504040204" pitchFamily="34" charset="0"/>
                <a:cs typeface="Tahoma" panose="020B0604030504040204" pitchFamily="34" charset="0"/>
              </a:rPr>
              <a:t>SeaPort</a:t>
            </a:r>
            <a:r>
              <a:rPr lang="en-US" b="1" dirty="0">
                <a:latin typeface="Tahoma" panose="020B0604030504040204" pitchFamily="34" charset="0"/>
                <a:ea typeface="Tahoma" panose="020B0604030504040204" pitchFamily="34" charset="0"/>
                <a:cs typeface="Tahoma" panose="020B0604030504040204" pitchFamily="34" charset="0"/>
              </a:rPr>
              <a:t>-e Prime</a:t>
            </a:r>
          </a:p>
          <a:p>
            <a:pPr marL="228600" lvl="0" indent="-228600" algn="l">
              <a:spcBef>
                <a:spcPts val="600"/>
              </a:spcBef>
              <a:spcAft>
                <a:spcPts val="600"/>
              </a:spcAft>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Enterprise IT Policy &amp; Planning, Custom Application Development &amp; Product Integration (ENCORE II)</a:t>
            </a:r>
          </a:p>
          <a:p>
            <a:pPr marL="228600" lvl="0" indent="-228600" algn="l">
              <a:spcBef>
                <a:spcPts val="600"/>
              </a:spcBef>
              <a:spcAft>
                <a:spcPts val="600"/>
              </a:spcAft>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NASA Agency Consolidated End-User Services (ACES)</a:t>
            </a:r>
          </a:p>
          <a:p>
            <a:pPr marL="228600" lvl="0" indent="-228600" algn="l">
              <a:spcBef>
                <a:spcPts val="600"/>
              </a:spcBef>
              <a:spcAft>
                <a:spcPts val="600"/>
              </a:spcAft>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General Dynamics Design Engineering Support Program (GDIT DESP III)</a:t>
            </a:r>
          </a:p>
          <a:p>
            <a:pPr marL="228600" lvl="0" indent="-228600" algn="l">
              <a:spcBef>
                <a:spcPts val="600"/>
              </a:spcBef>
              <a:spcAft>
                <a:spcPts val="600"/>
              </a:spcAft>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U.S. Army Intelligence &amp; Security Command Global Intelligence (INSCOM GI)</a:t>
            </a:r>
          </a:p>
          <a:p>
            <a:pPr marL="228600" lvl="0" indent="-228600" algn="l">
              <a:spcBef>
                <a:spcPts val="600"/>
              </a:spcBef>
              <a:spcAft>
                <a:spcPts val="600"/>
              </a:spcAft>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SOCOM Wide Mission Support (SWMS Group A)</a:t>
            </a:r>
          </a:p>
          <a:p>
            <a:pPr marL="228600" lvl="0" indent="-228600" algn="l">
              <a:spcBef>
                <a:spcPts val="600"/>
              </a:spcBef>
              <a:spcAft>
                <a:spcPts val="600"/>
              </a:spcAft>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Network Centric Solutions 2 (The NETCENTS 2) Application Server</a:t>
            </a:r>
          </a:p>
        </p:txBody>
      </p:sp>
      <p:pic>
        <p:nvPicPr>
          <p:cNvPr id="1026" name="Picture 2" descr="NavySh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6096000"/>
            <a:ext cx="4114800" cy="26502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787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endParaRPr lang="en-US" dirty="0"/>
          </a:p>
          <a:p>
            <a:pPr>
              <a:defRPr/>
            </a:pPr>
            <a:fld id="{5AC81731-4CEF-45D1-B0F8-46755D60F774}" type="slidenum">
              <a:rPr lang="en-US" smtClean="0"/>
              <a:pPr>
                <a:defRPr/>
              </a:pPr>
              <a:t>7</a:t>
            </a:fld>
            <a:endParaRPr lang="en-US" dirty="0"/>
          </a:p>
        </p:txBody>
      </p:sp>
      <p:sp>
        <p:nvSpPr>
          <p:cNvPr id="5" name="Rectangle 2"/>
          <p:cNvSpPr>
            <a:spLocks noChangeArrowheads="1"/>
          </p:cNvSpPr>
          <p:nvPr/>
        </p:nvSpPr>
        <p:spPr bwMode="auto">
          <a:xfrm>
            <a:off x="1085850" y="0"/>
            <a:ext cx="5429250" cy="1143000"/>
          </a:xfrm>
          <a:prstGeom prst="rect">
            <a:avLst/>
          </a:prstGeom>
          <a:noFill/>
          <a:ln w="9525">
            <a:noFill/>
            <a:miter lim="800000"/>
            <a:headEnd/>
            <a:tailEnd/>
          </a:ln>
        </p:spPr>
        <p:txBody>
          <a:bodyPr anchor="ctr"/>
          <a:lstStyle/>
          <a:p>
            <a:pPr algn="r"/>
            <a:r>
              <a:rPr lang="en-US" sz="3600" b="1" cap="small"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Core Capabilities</a:t>
            </a:r>
          </a:p>
        </p:txBody>
      </p:sp>
      <p:sp>
        <p:nvSpPr>
          <p:cNvPr id="31" name="Rectangle 30"/>
          <p:cNvSpPr/>
          <p:nvPr/>
        </p:nvSpPr>
        <p:spPr>
          <a:xfrm>
            <a:off x="357554" y="1250615"/>
            <a:ext cx="2743200" cy="615553"/>
          </a:xfrm>
          <a:prstGeom prst="rect">
            <a:avLst/>
          </a:prstGeom>
          <a:solidFill>
            <a:srgbClr val="1E355E"/>
          </a:solidFill>
          <a:scene3d>
            <a:camera prst="orthographicFront"/>
            <a:lightRig rig="threePt" dir="t"/>
          </a:scene3d>
          <a:sp3d>
            <a:bevelT/>
          </a:sp3d>
        </p:spPr>
        <p:txBody>
          <a:bodyPr wrap="square" lIns="0" tIns="0" rIns="0" bIns="0">
            <a:spAutoFit/>
          </a:bodyPr>
          <a:lstStyle/>
          <a:p>
            <a:pPr algn="ctr"/>
            <a:r>
              <a:rPr lang="en-US"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Information Technology</a:t>
            </a:r>
            <a:endParaRPr lang="en-US" sz="20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5" name="Rectangle 34"/>
          <p:cNvSpPr/>
          <p:nvPr/>
        </p:nvSpPr>
        <p:spPr>
          <a:xfrm>
            <a:off x="3785286" y="1250615"/>
            <a:ext cx="2743200" cy="615553"/>
          </a:xfrm>
          <a:prstGeom prst="rect">
            <a:avLst/>
          </a:prstGeom>
          <a:solidFill>
            <a:srgbClr val="1E355E"/>
          </a:solidFill>
          <a:scene3d>
            <a:camera prst="orthographicFront"/>
            <a:lightRig rig="threePt" dir="t"/>
          </a:scene3d>
          <a:sp3d>
            <a:bevelT/>
          </a:sp3d>
        </p:spPr>
        <p:txBody>
          <a:bodyPr wrap="square" lIns="0" tIns="0" rIns="0" bIns="0">
            <a:spAutoFit/>
          </a:bodyPr>
          <a:lstStyle/>
          <a:p>
            <a:r>
              <a:rPr lang="en-US" sz="2000" b="1" cap="small"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Business &amp; Contract Operations</a:t>
            </a:r>
          </a:p>
        </p:txBody>
      </p:sp>
      <p:sp>
        <p:nvSpPr>
          <p:cNvPr id="38" name="Rectangle 37"/>
          <p:cNvSpPr/>
          <p:nvPr/>
        </p:nvSpPr>
        <p:spPr>
          <a:xfrm>
            <a:off x="356285" y="4110494"/>
            <a:ext cx="2743200" cy="615553"/>
          </a:xfrm>
          <a:prstGeom prst="rect">
            <a:avLst/>
          </a:prstGeom>
          <a:solidFill>
            <a:srgbClr val="1E355E"/>
          </a:solidFill>
          <a:scene3d>
            <a:camera prst="orthographicFront"/>
            <a:lightRig rig="threePt" dir="t"/>
          </a:scene3d>
          <a:sp3d>
            <a:bevelT/>
          </a:sp3d>
        </p:spPr>
        <p:txBody>
          <a:bodyPr wrap="square" lIns="0" tIns="0" rIns="0" bIns="0">
            <a:spAutoFit/>
          </a:bodyPr>
          <a:lstStyle/>
          <a:p>
            <a:r>
              <a:rPr lang="en-US" sz="2000" b="1" cap="small"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Logistics &amp; Facility Operations</a:t>
            </a:r>
          </a:p>
        </p:txBody>
      </p:sp>
      <p:sp>
        <p:nvSpPr>
          <p:cNvPr id="39" name="Rectangle 38"/>
          <p:cNvSpPr/>
          <p:nvPr/>
        </p:nvSpPr>
        <p:spPr>
          <a:xfrm>
            <a:off x="3731344" y="4781649"/>
            <a:ext cx="2743200" cy="615553"/>
          </a:xfrm>
          <a:prstGeom prst="rect">
            <a:avLst/>
          </a:prstGeom>
          <a:solidFill>
            <a:srgbClr val="1E355E"/>
          </a:solidFill>
          <a:scene3d>
            <a:camera prst="orthographicFront"/>
            <a:lightRig rig="threePt" dir="t"/>
          </a:scene3d>
          <a:sp3d>
            <a:bevelT/>
          </a:sp3d>
        </p:spPr>
        <p:txBody>
          <a:bodyPr wrap="square" lIns="0" tIns="0" rIns="0" bIns="0">
            <a:spAutoFit/>
          </a:bodyPr>
          <a:lstStyle/>
          <a:p>
            <a:r>
              <a:rPr lang="en-US" sz="2000" b="1" cap="small"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Engineering &amp; Technical Services</a:t>
            </a:r>
          </a:p>
        </p:txBody>
      </p:sp>
      <p:sp>
        <p:nvSpPr>
          <p:cNvPr id="7" name="Rectangle 6"/>
          <p:cNvSpPr/>
          <p:nvPr/>
        </p:nvSpPr>
        <p:spPr>
          <a:xfrm>
            <a:off x="3645568" y="5410200"/>
            <a:ext cx="2882918" cy="3493264"/>
          </a:xfrm>
          <a:prstGeom prst="rect">
            <a:avLst/>
          </a:prstGeom>
        </p:spPr>
        <p:txBody>
          <a:bodyPr wrap="square">
            <a:spAutoFit/>
          </a:bodyPr>
          <a:lstStyle/>
          <a:p>
            <a:pPr marL="120650" indent="-120650" algn="l">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Institutional Safety</a:t>
            </a:r>
          </a:p>
          <a:p>
            <a:pPr marL="288925" indent="-168275" algn="l">
              <a:buClr>
                <a:srgbClr val="800000"/>
              </a:buClr>
              <a:buFont typeface="Tahoma" panose="020B060403050404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Fire Protection Engineering &amp; Technical Support</a:t>
            </a:r>
          </a:p>
          <a:p>
            <a:pPr marL="288925" indent="-168275" algn="l">
              <a:buClr>
                <a:srgbClr val="800000"/>
              </a:buClr>
              <a:buFont typeface="Tahoma" panose="020B060403050404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OSHA VPP/Occupational Health</a:t>
            </a:r>
          </a:p>
          <a:p>
            <a:pPr marL="288925" indent="-168275" algn="l">
              <a:buClr>
                <a:srgbClr val="800000"/>
              </a:buClr>
              <a:buFont typeface="Tahoma" panose="020B060403050404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Safety Metrics and Analytics</a:t>
            </a:r>
          </a:p>
          <a:p>
            <a:pPr marL="120650" indent="-120650" algn="l">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Health and Human Performance</a:t>
            </a:r>
          </a:p>
          <a:p>
            <a:pPr marL="288925" lvl="1" indent="-168275" algn="l">
              <a:buClr>
                <a:srgbClr val="800000"/>
              </a:buClr>
              <a:buFont typeface="Tahoma" panose="020B060403050404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Biomedical and Scientific Research</a:t>
            </a:r>
          </a:p>
          <a:p>
            <a:pPr marL="288925" lvl="1" indent="-168275" algn="l">
              <a:buClr>
                <a:srgbClr val="800000"/>
              </a:buClr>
              <a:buFont typeface="Tahoma" panose="020B060403050404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Human Factor Analysis</a:t>
            </a:r>
          </a:p>
          <a:p>
            <a:pPr marL="120650" indent="-120650" algn="l">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Systems Engineering and Integration</a:t>
            </a:r>
          </a:p>
          <a:p>
            <a:pPr marL="285750" lvl="1" indent="-165100" algn="l">
              <a:buClr>
                <a:srgbClr val="800000"/>
              </a:buClr>
              <a:buFont typeface="Tahoma" panose="020B060403050404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Aerospace, Mechanical, Electrical, GN&amp;C, ECLSS</a:t>
            </a:r>
          </a:p>
          <a:p>
            <a:pPr marL="285750" lvl="1" indent="-165100" algn="l">
              <a:buClr>
                <a:srgbClr val="800000"/>
              </a:buClr>
              <a:buFont typeface="Tahoma" panose="020B060403050404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Payloads Integration / Mission Operations</a:t>
            </a:r>
          </a:p>
          <a:p>
            <a:pPr marL="120650" indent="-120650" algn="l">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Facility Engineering</a:t>
            </a:r>
          </a:p>
          <a:p>
            <a:pPr marL="120650" indent="-120650" algn="l">
              <a:buClr>
                <a:srgbClr val="800000"/>
              </a:buClr>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Test Safety Operations</a:t>
            </a:r>
          </a:p>
        </p:txBody>
      </p:sp>
      <p:sp>
        <p:nvSpPr>
          <p:cNvPr id="11" name="Rectangle 10"/>
          <p:cNvSpPr/>
          <p:nvPr/>
        </p:nvSpPr>
        <p:spPr>
          <a:xfrm>
            <a:off x="264696" y="4700587"/>
            <a:ext cx="3240504" cy="3323987"/>
          </a:xfrm>
          <a:prstGeom prst="rect">
            <a:avLst/>
          </a:prstGeom>
        </p:spPr>
        <p:txBody>
          <a:bodyPr wrap="square">
            <a:spAutoFit/>
          </a:bodyPr>
          <a:lstStyle/>
          <a:p>
            <a:pPr marL="120650" indent="-120650" algn="l">
              <a:buClr>
                <a:srgbClr val="800000"/>
              </a:buClr>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Warehousing Operations</a:t>
            </a:r>
          </a:p>
          <a:p>
            <a:pPr marL="120650" indent="-120650" algn="l">
              <a:buClr>
                <a:srgbClr val="800000"/>
              </a:buClr>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Shipping and Receiving; including Flight Equipment</a:t>
            </a:r>
          </a:p>
          <a:p>
            <a:pPr marL="120650" indent="-120650" algn="l">
              <a:buClr>
                <a:srgbClr val="800000"/>
              </a:buClr>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Inventory Management</a:t>
            </a:r>
          </a:p>
          <a:p>
            <a:pPr marL="120650" indent="-120650" algn="l">
              <a:buClr>
                <a:srgbClr val="800000"/>
              </a:buClr>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Material Management; including Hazmat Items</a:t>
            </a:r>
          </a:p>
          <a:p>
            <a:pPr marL="120650" indent="-120650" algn="l">
              <a:buClr>
                <a:srgbClr val="800000"/>
              </a:buClr>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Staging and Site Delivery</a:t>
            </a:r>
          </a:p>
          <a:p>
            <a:pPr marL="120650" indent="-120650" algn="l">
              <a:buClr>
                <a:srgbClr val="800000"/>
              </a:buClr>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VIP Tours and Chauffer Services</a:t>
            </a:r>
          </a:p>
          <a:p>
            <a:pPr marL="120650" indent="-120650" algn="l">
              <a:buClr>
                <a:srgbClr val="800000"/>
              </a:buClr>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Police Escorts</a:t>
            </a:r>
          </a:p>
          <a:p>
            <a:pPr marL="120650" indent="-120650" algn="l">
              <a:buClr>
                <a:srgbClr val="800000"/>
              </a:buClr>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MILDEC Operations</a:t>
            </a:r>
          </a:p>
          <a:p>
            <a:pPr marL="120650" indent="-120650" algn="l">
              <a:buClr>
                <a:srgbClr val="800000"/>
              </a:buClr>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IT Asset Management in Remedy</a:t>
            </a:r>
          </a:p>
          <a:p>
            <a:pPr marL="120650" indent="-120650" algn="l">
              <a:buClr>
                <a:srgbClr val="800000"/>
              </a:buClr>
              <a:buFont typeface="Arial" panose="020B0604020202020204" pitchFamily="34" charset="0"/>
              <a:buChar char="•"/>
            </a:pPr>
            <a:r>
              <a:rPr lang="en-US" sz="1500" dirty="0" err="1">
                <a:latin typeface="Tahoma" panose="020B0604030504040204" pitchFamily="34" charset="0"/>
                <a:ea typeface="Tahoma" panose="020B0604030504040204" pitchFamily="34" charset="0"/>
                <a:cs typeface="Tahoma" panose="020B0604030504040204" pitchFamily="34" charset="0"/>
              </a:rPr>
              <a:t>Workorder</a:t>
            </a:r>
            <a:r>
              <a:rPr lang="en-US" sz="1500" dirty="0">
                <a:latin typeface="Tahoma" panose="020B0604030504040204" pitchFamily="34" charset="0"/>
                <a:ea typeface="Tahoma" panose="020B0604030504040204" pitchFamily="34" charset="0"/>
                <a:cs typeface="Tahoma" panose="020B0604030504040204" pitchFamily="34" charset="0"/>
              </a:rPr>
              <a:t> Management in MAXIMO</a:t>
            </a:r>
          </a:p>
          <a:p>
            <a:pPr marL="120650" indent="-120650" algn="l">
              <a:buClr>
                <a:srgbClr val="800000"/>
              </a:buClr>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Facility Engineering Management</a:t>
            </a:r>
          </a:p>
        </p:txBody>
      </p:sp>
      <p:sp>
        <p:nvSpPr>
          <p:cNvPr id="12" name="Rectangle 11"/>
          <p:cNvSpPr/>
          <p:nvPr/>
        </p:nvSpPr>
        <p:spPr>
          <a:xfrm>
            <a:off x="3709736" y="1906740"/>
            <a:ext cx="2818750" cy="2800767"/>
          </a:xfrm>
          <a:prstGeom prst="rect">
            <a:avLst/>
          </a:prstGeom>
        </p:spPr>
        <p:txBody>
          <a:bodyPr wrap="square">
            <a:spAutoFit/>
          </a:bodyPr>
          <a:lstStyle/>
          <a:p>
            <a:pPr marL="120650" indent="-120650" algn="l">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Program Management</a:t>
            </a:r>
          </a:p>
          <a:p>
            <a:pPr marL="120650" indent="-120650" algn="l">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Contract Management</a:t>
            </a:r>
          </a:p>
          <a:p>
            <a:pPr marL="120650" indent="-120650" algn="l">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Financial Analysis</a:t>
            </a:r>
          </a:p>
          <a:p>
            <a:pPr marL="120650" indent="-120650" algn="l">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Procurement and Acquisition Services</a:t>
            </a:r>
          </a:p>
          <a:p>
            <a:pPr marL="120650" indent="-120650" algn="l">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Property and Asset Management</a:t>
            </a:r>
          </a:p>
          <a:p>
            <a:pPr marL="120650" indent="-120650" algn="l">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Human Resources Management</a:t>
            </a:r>
          </a:p>
          <a:p>
            <a:pPr marL="120650" indent="-120650" algn="l">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Administrative and Clerical Support</a:t>
            </a:r>
          </a:p>
        </p:txBody>
      </p:sp>
      <p:sp>
        <p:nvSpPr>
          <p:cNvPr id="14" name="Rectangle 13"/>
          <p:cNvSpPr/>
          <p:nvPr/>
        </p:nvSpPr>
        <p:spPr>
          <a:xfrm>
            <a:off x="228600" y="1877814"/>
            <a:ext cx="3047999" cy="2062103"/>
          </a:xfrm>
          <a:prstGeom prst="rect">
            <a:avLst/>
          </a:prstGeom>
        </p:spPr>
        <p:txBody>
          <a:bodyPr wrap="square">
            <a:spAutoFit/>
          </a:bodyPr>
          <a:lstStyle/>
          <a:p>
            <a:pPr marL="120650" indent="-120650" algn="l">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Help Desk/End User Support (Tiers 1, 2, 3)</a:t>
            </a:r>
          </a:p>
          <a:p>
            <a:pPr marL="120650" indent="-120650" algn="l">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Systems Management (Networks, Cloud, Servers)</a:t>
            </a:r>
          </a:p>
          <a:p>
            <a:pPr marL="120650" indent="-120650" algn="l">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Software Development and Maintenance</a:t>
            </a:r>
          </a:p>
          <a:p>
            <a:pPr marL="120650" indent="-120650" algn="l">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Field Studies / Benchmarking</a:t>
            </a:r>
          </a:p>
          <a:p>
            <a:pPr marL="120650" indent="-120650" algn="l">
              <a:buClr>
                <a:srgbClr val="800000"/>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Asset Management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5257800" y="8509000"/>
            <a:ext cx="1600200" cy="635000"/>
          </a:xfrm>
          <a:prstGeom prst="rect">
            <a:avLst/>
          </a:prstGeom>
          <a:noFill/>
          <a:ln w="9525">
            <a:noFill/>
            <a:miter lim="800000"/>
            <a:headEnd/>
            <a:tailEnd/>
          </a:ln>
        </p:spPr>
        <p:txBody>
          <a:bodyPr/>
          <a:lstStyle/>
          <a:p>
            <a:pPr algn="r"/>
            <a:endParaRPr lang="en-US" sz="1000" dirty="0"/>
          </a:p>
          <a:p>
            <a:pPr algn="r"/>
            <a:fld id="{58BC01D6-1E95-49EB-A1BC-55AFE2ED8BD2}" type="slidenum">
              <a:rPr lang="en-US" sz="1000"/>
              <a:pPr algn="r"/>
              <a:t>8</a:t>
            </a:fld>
            <a:endParaRPr lang="en-US" sz="1000" dirty="0"/>
          </a:p>
        </p:txBody>
      </p:sp>
      <p:sp>
        <p:nvSpPr>
          <p:cNvPr id="9219" name="Rectangle 2"/>
          <p:cNvSpPr>
            <a:spLocks noGrp="1" noChangeArrowheads="1"/>
          </p:cNvSpPr>
          <p:nvPr>
            <p:ph type="title" idx="4294967295"/>
          </p:nvPr>
        </p:nvSpPr>
        <p:spPr>
          <a:xfrm>
            <a:off x="393123" y="0"/>
            <a:ext cx="6172200" cy="1143001"/>
          </a:xfrm>
        </p:spPr>
        <p:txBody>
          <a:bodyPr/>
          <a:lstStyle/>
          <a:p>
            <a:pPr algn="r" eaLnBrk="1" hangingPunct="1"/>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Information </a:t>
            </a:r>
            <a:b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br>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Technology</a:t>
            </a:r>
          </a:p>
        </p:txBody>
      </p:sp>
      <p:sp>
        <p:nvSpPr>
          <p:cNvPr id="9221" name="Rectangle 4"/>
          <p:cNvSpPr>
            <a:spLocks noGrp="1" noChangeArrowheads="1"/>
          </p:cNvSpPr>
          <p:nvPr>
            <p:ph idx="4294967295"/>
          </p:nvPr>
        </p:nvSpPr>
        <p:spPr>
          <a:xfrm>
            <a:off x="292768" y="1171072"/>
            <a:ext cx="6260432" cy="7655428"/>
          </a:xfrm>
        </p:spPr>
        <p:txBody>
          <a:bodyPr/>
          <a:lstStyle/>
          <a:p>
            <a:pPr marL="233363" lvl="1" indent="-233363" eaLnBrk="1" hangingPunct="1">
              <a:spcBef>
                <a:spcPts val="0"/>
              </a:spcBef>
              <a:spcAft>
                <a:spcPts val="300"/>
              </a:spcAft>
              <a:buClr>
                <a:srgbClr val="800000"/>
              </a:buClr>
              <a:buNone/>
            </a:pPr>
            <a:r>
              <a:rPr lang="en-US" sz="16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What We Do</a:t>
            </a:r>
          </a:p>
          <a:p>
            <a:pPr marL="0" indent="0">
              <a:spcBef>
                <a:spcPts val="600"/>
              </a:spcBef>
              <a:spcAft>
                <a:spcPts val="600"/>
              </a:spcAft>
              <a:buClr>
                <a:srgbClr val="800000"/>
              </a:buClr>
              <a:buNone/>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End User Support</a:t>
            </a:r>
          </a:p>
          <a:p>
            <a:pPr marL="120650" indent="-120650">
              <a:spcBef>
                <a:spcPts val="0"/>
              </a:spcBef>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Help Desk/End User Support </a:t>
            </a:r>
            <a:br>
              <a:rPr lang="en-US" sz="1400" dirty="0">
                <a:latin typeface="Tahoma" panose="020B0604030504040204" pitchFamily="34" charset="0"/>
                <a:ea typeface="Tahoma" panose="020B0604030504040204" pitchFamily="34" charset="0"/>
                <a:cs typeface="Tahoma" panose="020B0604030504040204" pitchFamily="34" charset="0"/>
              </a:rPr>
            </a:br>
            <a:r>
              <a:rPr lang="en-US" sz="1400" dirty="0">
                <a:latin typeface="Tahoma" panose="020B0604030504040204" pitchFamily="34" charset="0"/>
                <a:ea typeface="Tahoma" panose="020B0604030504040204" pitchFamily="34" charset="0"/>
                <a:cs typeface="Tahoma" panose="020B0604030504040204" pitchFamily="34" charset="0"/>
              </a:rPr>
              <a:t>(Tiers 1, 2, 3)</a:t>
            </a:r>
          </a:p>
          <a:p>
            <a:pPr marL="120650" indent="-120650">
              <a:spcBef>
                <a:spcPts val="0"/>
              </a:spcBef>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End User Training</a:t>
            </a:r>
          </a:p>
          <a:p>
            <a:pPr marL="120650" indent="-120650">
              <a:spcBef>
                <a:spcPts val="0"/>
              </a:spcBef>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Call Center Operations</a:t>
            </a:r>
          </a:p>
          <a:p>
            <a:pPr marL="120650" indent="-120650">
              <a:spcBef>
                <a:spcPts val="0"/>
              </a:spcBef>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Remote Support</a:t>
            </a:r>
          </a:p>
          <a:p>
            <a:pPr marL="120650" indent="-120650">
              <a:spcBef>
                <a:spcPts val="0"/>
              </a:spcBef>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New Deployments and Upgrades</a:t>
            </a:r>
          </a:p>
          <a:p>
            <a:pPr marL="0" indent="0">
              <a:spcBef>
                <a:spcPts val="600"/>
              </a:spcBef>
              <a:spcAft>
                <a:spcPts val="600"/>
              </a:spcAft>
              <a:buClr>
                <a:srgbClr val="800000"/>
              </a:buClr>
              <a:buNone/>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Systems Management</a:t>
            </a:r>
          </a:p>
          <a:p>
            <a:pPr marL="120650" indent="-120650">
              <a:spcBef>
                <a:spcPts val="0"/>
              </a:spcBef>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System analysis and design</a:t>
            </a:r>
          </a:p>
          <a:p>
            <a:pPr marL="120650" indent="-120650">
              <a:spcBef>
                <a:spcPts val="0"/>
              </a:spcBef>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Network administration </a:t>
            </a:r>
          </a:p>
          <a:p>
            <a:pPr marL="120650" indent="-120650">
              <a:spcBef>
                <a:spcPts val="0"/>
              </a:spcBef>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IT systems configuration control</a:t>
            </a:r>
          </a:p>
          <a:p>
            <a:pPr marL="120650" indent="-120650">
              <a:spcBef>
                <a:spcPts val="0"/>
              </a:spcBef>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Server Maintenance</a:t>
            </a:r>
          </a:p>
          <a:p>
            <a:pPr marL="120650" indent="-120650">
              <a:spcBef>
                <a:spcPts val="0"/>
              </a:spcBef>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Cloud virtual servers</a:t>
            </a:r>
          </a:p>
          <a:p>
            <a:pPr marL="0" indent="0">
              <a:spcBef>
                <a:spcPts val="600"/>
              </a:spcBef>
              <a:spcAft>
                <a:spcPts val="600"/>
              </a:spcAft>
              <a:buClr>
                <a:srgbClr val="800000"/>
              </a:buClr>
              <a:buNone/>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Software Development</a:t>
            </a:r>
          </a:p>
          <a:p>
            <a:pPr marL="120650" indent="-120650">
              <a:spcBef>
                <a:spcPts val="0"/>
              </a:spcBef>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Business Process design and development</a:t>
            </a:r>
          </a:p>
          <a:p>
            <a:pPr marL="120650" indent="-120650">
              <a:spcBef>
                <a:spcPts val="0"/>
              </a:spcBef>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Application Development (i.e. AGILE)</a:t>
            </a:r>
          </a:p>
          <a:p>
            <a:pPr marL="120650" indent="-120650">
              <a:spcBef>
                <a:spcPts val="0"/>
              </a:spcBef>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Database design and management</a:t>
            </a:r>
          </a:p>
          <a:p>
            <a:pPr marL="120650" indent="-120650">
              <a:spcBef>
                <a:spcPts val="0"/>
              </a:spcBef>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Software verification and validation</a:t>
            </a:r>
          </a:p>
          <a:p>
            <a:pPr marL="120650" indent="-120650">
              <a:spcBef>
                <a:spcPts val="0"/>
              </a:spcBef>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Web and Portal Design (i.e. SharePoint)</a:t>
            </a:r>
          </a:p>
          <a:p>
            <a:pPr marL="0" indent="0">
              <a:spcBef>
                <a:spcPts val="600"/>
              </a:spcBef>
              <a:spcAft>
                <a:spcPts val="600"/>
              </a:spcAft>
              <a:buClr>
                <a:srgbClr val="800000"/>
              </a:buClr>
              <a:buNone/>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Field Studies/Benchmarking</a:t>
            </a:r>
          </a:p>
          <a:p>
            <a:pPr marL="0" indent="0">
              <a:spcBef>
                <a:spcPts val="600"/>
              </a:spcBef>
              <a:spcAft>
                <a:spcPts val="600"/>
              </a:spcAft>
              <a:buClr>
                <a:srgbClr val="800000"/>
              </a:buClr>
              <a:buNone/>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Asset Management</a:t>
            </a:r>
          </a:p>
          <a:p>
            <a:pPr marL="233363" lvl="1" indent="-233363" eaLnBrk="1" hangingPunct="1">
              <a:spcBef>
                <a:spcPts val="600"/>
              </a:spcBef>
              <a:spcAft>
                <a:spcPts val="300"/>
              </a:spcAft>
              <a:buClr>
                <a:srgbClr val="800000"/>
              </a:buClr>
              <a:buNone/>
            </a:pPr>
            <a:r>
              <a:rPr lang="en-US" sz="16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Customers</a:t>
            </a:r>
          </a:p>
          <a:p>
            <a:pPr marL="120650" lvl="1" indent="-120650" eaLnBrk="1" hangingPunct="1">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National Aeronautics and Space Administration (NASA) Johnson Space Center (JSC)</a:t>
            </a:r>
          </a:p>
          <a:p>
            <a:pPr marL="120650" lvl="1" indent="-120650" eaLnBrk="1" hangingPunct="1">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United States Department of Agriculture (USDA)</a:t>
            </a:r>
          </a:p>
          <a:p>
            <a:pPr marL="120650" lvl="1" indent="-120650" eaLnBrk="1" hangingPunct="1">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USDA Forest Service</a:t>
            </a:r>
          </a:p>
          <a:p>
            <a:pPr marL="120650" lvl="1" indent="-120650" eaLnBrk="1" hangingPunct="1">
              <a:spcBef>
                <a:spcPts val="0"/>
              </a:spcBef>
              <a:spcAft>
                <a:spcPts val="0"/>
              </a:spcAft>
              <a:buClr>
                <a:srgbClr val="800000"/>
              </a:buCl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Wichita Tribal Enterprises, LLC</a:t>
            </a:r>
          </a:p>
        </p:txBody>
      </p:sp>
      <p:pic>
        <p:nvPicPr>
          <p:cNvPr id="1034" name="Picture 10" descr="U:\Anadarko Industries\Capability Profiles\2016 pictures\IT.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264139"/>
            <a:ext cx="3657600" cy="15630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5257800" y="8509000"/>
            <a:ext cx="1600200" cy="635000"/>
          </a:xfrm>
          <a:prstGeom prst="rect">
            <a:avLst/>
          </a:prstGeom>
          <a:noFill/>
          <a:ln w="9525">
            <a:noFill/>
            <a:miter lim="800000"/>
            <a:headEnd/>
            <a:tailEnd/>
          </a:ln>
        </p:spPr>
        <p:txBody>
          <a:bodyPr/>
          <a:lstStyle/>
          <a:p>
            <a:pPr algn="r"/>
            <a:endParaRPr lang="en-US" sz="1000" dirty="0"/>
          </a:p>
          <a:p>
            <a:pPr algn="r"/>
            <a:fld id="{58BC01D6-1E95-49EB-A1BC-55AFE2ED8BD2}" type="slidenum">
              <a:rPr lang="en-US" sz="1000"/>
              <a:pPr algn="r"/>
              <a:t>9</a:t>
            </a:fld>
            <a:endParaRPr lang="en-US" sz="1000" dirty="0"/>
          </a:p>
        </p:txBody>
      </p:sp>
      <p:sp>
        <p:nvSpPr>
          <p:cNvPr id="9219" name="Rectangle 2"/>
          <p:cNvSpPr>
            <a:spLocks noGrp="1" noChangeArrowheads="1"/>
          </p:cNvSpPr>
          <p:nvPr>
            <p:ph type="title" idx="4294967295"/>
          </p:nvPr>
        </p:nvSpPr>
        <p:spPr>
          <a:xfrm>
            <a:off x="393123" y="0"/>
            <a:ext cx="6172200" cy="1143001"/>
          </a:xfrm>
        </p:spPr>
        <p:txBody>
          <a:bodyPr/>
          <a:lstStyle/>
          <a:p>
            <a:pPr algn="r" eaLnBrk="1" hangingPunct="1"/>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Information </a:t>
            </a:r>
            <a:b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br>
            <a:r>
              <a:rPr lang="en-US" sz="3600" b="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Technology </a:t>
            </a:r>
            <a:r>
              <a:rPr lang="en-US" sz="3600" b="1" i="1" cap="small" dirty="0">
                <a:solidFill>
                  <a:srgbClr val="1E355E"/>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(cont.)</a:t>
            </a:r>
          </a:p>
        </p:txBody>
      </p:sp>
      <p:sp>
        <p:nvSpPr>
          <p:cNvPr id="2" name="Rectangle 1"/>
          <p:cNvSpPr/>
          <p:nvPr/>
        </p:nvSpPr>
        <p:spPr>
          <a:xfrm>
            <a:off x="381000" y="1133341"/>
            <a:ext cx="6134100" cy="3270126"/>
          </a:xfrm>
          <a:prstGeom prst="rect">
            <a:avLst/>
          </a:prstGeom>
        </p:spPr>
        <p:txBody>
          <a:bodyPr wrap="square">
            <a:spAutoFit/>
          </a:bodyPr>
          <a:lstStyle/>
          <a:p>
            <a:pPr marL="233363" lvl="1" indent="-233363" algn="l" eaLnBrk="1" hangingPunct="1">
              <a:spcBef>
                <a:spcPts val="0"/>
              </a:spcBef>
              <a:spcAft>
                <a:spcPts val="300"/>
              </a:spcAft>
              <a:buClr>
                <a:srgbClr val="800000"/>
              </a:buClr>
              <a:buNone/>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Contracts</a:t>
            </a:r>
          </a:p>
          <a:p>
            <a:pPr marL="0" lvl="1" algn="l" eaLnBrk="1" hangingPunct="1">
              <a:spcBef>
                <a:spcPts val="0"/>
              </a:spcBef>
              <a:spcAft>
                <a:spcPts val="0"/>
              </a:spcAft>
              <a:buClr>
                <a:srgbClr val="800000"/>
              </a:buClr>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Current</a:t>
            </a:r>
          </a:p>
          <a:p>
            <a:pPr marL="120650" lvl="1" indent="-120650" algn="just" eaLnBrk="1" hangingPunct="1">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USDA Large Office End User Support Services</a:t>
            </a:r>
          </a:p>
          <a:p>
            <a:pPr marL="120650" lvl="1" indent="-120650" algn="just" eaLnBrk="1" hangingPunct="1">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NASA JSC Center Safety &amp; Fire Operations (CSFO)</a:t>
            </a:r>
          </a:p>
          <a:p>
            <a:pPr marL="120650" lvl="1" indent="-120650" algn="just" eaLnBrk="1" hangingPunct="1">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NASA JSC Human Health &amp; Performance Contract (HHPC)</a:t>
            </a:r>
          </a:p>
          <a:p>
            <a:pPr marL="0" lvl="1" algn="just">
              <a:spcBef>
                <a:spcPts val="0"/>
              </a:spcBef>
              <a:spcAft>
                <a:spcPts val="0"/>
              </a:spcAft>
              <a:buClr>
                <a:srgbClr val="800000"/>
              </a:buClr>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3-Year Past Performance</a:t>
            </a:r>
          </a:p>
          <a:p>
            <a:pPr marL="114300" lvl="1" indent="-11430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Forest Service Automated Timber Sales Accounting (ATSA)</a:t>
            </a:r>
          </a:p>
          <a:p>
            <a:pPr marL="114300" lvl="1" indent="-114300"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USDA Large Office End User Support Services</a:t>
            </a:r>
          </a:p>
          <a:p>
            <a:pPr marL="0" lvl="1" algn="just">
              <a:spcBef>
                <a:spcPts val="0"/>
              </a:spcBef>
              <a:spcAft>
                <a:spcPts val="0"/>
              </a:spcAft>
              <a:buClr>
                <a:srgbClr val="800000"/>
              </a:buClr>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5-Year Past Performance</a:t>
            </a:r>
          </a:p>
          <a:p>
            <a:pPr marL="111125" lvl="1" indent="-111125"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NASA JSC Center Institutional Safety Services (CISS)</a:t>
            </a:r>
          </a:p>
          <a:p>
            <a:pPr marL="111125" lvl="1" indent="-111125"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Forest Service Acquisition Management Systems (AQM)</a:t>
            </a:r>
          </a:p>
          <a:p>
            <a:pPr marL="0" lvl="1" algn="just">
              <a:spcBef>
                <a:spcPts val="0"/>
              </a:spcBef>
              <a:spcAft>
                <a:spcPts val="0"/>
              </a:spcAft>
              <a:buClr>
                <a:srgbClr val="800000"/>
              </a:buClr>
            </a:pPr>
            <a:r>
              <a:rPr lang="en-US" sz="1400" b="1" dirty="0">
                <a:solidFill>
                  <a:srgbClr val="AB5C57"/>
                </a:solidFill>
                <a:latin typeface="Tahoma" panose="020B0604030504040204" pitchFamily="34" charset="0"/>
                <a:ea typeface="Tahoma" panose="020B0604030504040204" pitchFamily="34" charset="0"/>
                <a:cs typeface="Tahoma" panose="020B0604030504040204" pitchFamily="34" charset="0"/>
              </a:rPr>
              <a:t>Additional Past Performance</a:t>
            </a:r>
          </a:p>
          <a:p>
            <a:pPr marL="111125" lvl="1" indent="-111125"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Forest Service Virtual Incident Procurement (VIPR) System</a:t>
            </a:r>
          </a:p>
          <a:p>
            <a:pPr marL="111125" lvl="1" indent="-111125"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NASA JSC Human Resources and Procurement Office (HRPO)</a:t>
            </a:r>
          </a:p>
          <a:p>
            <a:pPr marL="111125" lvl="1" indent="-111125" algn="just">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Forest Service Financial Systems Support</a:t>
            </a:r>
            <a:endParaRPr lang="en-US" sz="1200" b="1" dirty="0">
              <a:solidFill>
                <a:srgbClr val="AB5C57"/>
              </a:solidFill>
              <a:latin typeface="Tahoma" panose="020B0604030504040204" pitchFamily="34" charset="0"/>
              <a:ea typeface="Tahoma" panose="020B0604030504040204" pitchFamily="34" charset="0"/>
              <a:cs typeface="Tahoma" panose="020B0604030504040204" pitchFamily="34" charset="0"/>
            </a:endParaRPr>
          </a:p>
          <a:p>
            <a:pPr marL="0" lvl="1" algn="just" eaLnBrk="1" hangingPunct="1">
              <a:spcBef>
                <a:spcPts val="0"/>
              </a:spcBef>
              <a:spcAft>
                <a:spcPts val="0"/>
              </a:spcAft>
              <a:buClr>
                <a:srgbClr val="800000"/>
              </a:buClr>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381000" y="4267200"/>
            <a:ext cx="6134100" cy="2562240"/>
          </a:xfrm>
          <a:prstGeom prst="rect">
            <a:avLst/>
          </a:prstGeom>
        </p:spPr>
        <p:txBody>
          <a:bodyPr wrap="square" lIns="9144" rIns="9144">
            <a:spAutoFit/>
          </a:bodyPr>
          <a:lstStyle/>
          <a:p>
            <a:pPr marL="233363" lvl="1" indent="-233363" algn="l" eaLnBrk="1" hangingPunct="1">
              <a:spcBef>
                <a:spcPts val="0"/>
              </a:spcBef>
              <a:spcAft>
                <a:spcPts val="300"/>
              </a:spcAft>
              <a:buClr>
                <a:srgbClr val="800000"/>
              </a:buClr>
              <a:buNone/>
            </a:pPr>
            <a:r>
              <a:rPr lang="en-US" sz="14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Achievements</a:t>
            </a:r>
            <a:endParaRPr lang="en-US" sz="1400" cap="small" dirty="0">
              <a:solidFill>
                <a:srgbClr val="1E355E"/>
              </a:solidFill>
              <a:latin typeface="Tahoma" panose="020B0604030504040204" pitchFamily="34" charset="0"/>
              <a:ea typeface="Tahoma" panose="020B0604030504040204" pitchFamily="34" charset="0"/>
              <a:cs typeface="Tahoma" panose="020B0604030504040204" pitchFamily="34" charset="0"/>
            </a:endParaRPr>
          </a:p>
          <a:p>
            <a:pPr marL="120650" lvl="2" indent="-120650" algn="just" eaLnBrk="1" hangingPunct="1">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Awarded Small Disadvantaged Business of the Year</a:t>
            </a:r>
          </a:p>
          <a:p>
            <a:pPr marL="120650" lvl="2" indent="-120650" algn="just" eaLnBrk="1" hangingPunct="1">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AI consolidated six USDA large office infrastructure support contracts into one standardized contract gaining synergies and reducing operating costs</a:t>
            </a:r>
          </a:p>
          <a:p>
            <a:pPr marL="120650" lvl="2" indent="-120650" algn="just" eaLnBrk="1" hangingPunct="1">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Two Exceptional Software awards for Workforce Transformation Tracking System at NASA</a:t>
            </a:r>
          </a:p>
          <a:p>
            <a:pPr marL="120650" lvl="2" indent="-120650" algn="just" eaLnBrk="1" hangingPunct="1">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"Initial VIPR system rolled out on schedule to meet Forest Service upcoming fire season. http://www.fs.fed.us/business/incident/vipr.php"</a:t>
            </a:r>
          </a:p>
          <a:p>
            <a:pPr marL="120650" lvl="2" indent="-120650" algn="just" eaLnBrk="1" hangingPunct="1">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Developed and integrated HR portal for NASA JSC that was adapted at headquarter level.</a:t>
            </a:r>
          </a:p>
          <a:p>
            <a:pPr marL="120650" lvl="2" indent="-120650" algn="just" eaLnBrk="1" hangingPunct="1">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Increased customer satisfaction from 50% to 98% approval at USDA Washington, D.C. Office.</a:t>
            </a:r>
          </a:p>
          <a:p>
            <a:pPr marL="120650" lvl="2" indent="-120650" algn="just" eaLnBrk="1" hangingPunct="1">
              <a:spcBef>
                <a:spcPts val="0"/>
              </a:spcBef>
              <a:spcAft>
                <a:spcPts val="0"/>
              </a:spcAft>
              <a:buClr>
                <a:srgbClr val="800000"/>
              </a:buClr>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Developed JSC integrated Safety Reporting and Tracking System (SRTS).</a:t>
            </a:r>
          </a:p>
        </p:txBody>
      </p:sp>
      <p:sp>
        <p:nvSpPr>
          <p:cNvPr id="4" name="Rectangle 3"/>
          <p:cNvSpPr/>
          <p:nvPr/>
        </p:nvSpPr>
        <p:spPr>
          <a:xfrm>
            <a:off x="381000" y="7239000"/>
            <a:ext cx="6172200" cy="1569660"/>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txBody>
          <a:bodyPr wrap="square">
            <a:spAutoFit/>
          </a:bodyPr>
          <a:lstStyle/>
          <a:p>
            <a:pPr marL="233363" lvl="1" indent="-233363" algn="just" eaLnBrk="1" hangingPunct="1">
              <a:spcBef>
                <a:spcPts val="0"/>
              </a:spcBef>
              <a:spcAft>
                <a:spcPts val="0"/>
              </a:spcAft>
              <a:buClr>
                <a:srgbClr val="800000"/>
              </a:buClr>
              <a:buNone/>
            </a:pPr>
            <a:r>
              <a:rPr lang="en-US" sz="1200" b="1" cap="small" dirty="0">
                <a:solidFill>
                  <a:srgbClr val="1E355E"/>
                </a:solidFill>
                <a:latin typeface="Tahoma" panose="020B0604030504040204" pitchFamily="34" charset="0"/>
                <a:ea typeface="Tahoma" panose="020B0604030504040204" pitchFamily="34" charset="0"/>
                <a:cs typeface="Tahoma" panose="020B0604030504040204" pitchFamily="34" charset="0"/>
              </a:rPr>
              <a:t>Exceptional USDA CPAR Review:</a:t>
            </a:r>
          </a:p>
          <a:p>
            <a:pPr marL="0" lvl="1" algn="just" eaLnBrk="1" hangingPunct="1">
              <a:spcBef>
                <a:spcPts val="0"/>
              </a:spcBef>
              <a:spcAft>
                <a:spcPts val="0"/>
              </a:spcAft>
              <a:buClr>
                <a:srgbClr val="800000"/>
              </a:buClr>
              <a:buNone/>
            </a:pPr>
            <a:r>
              <a:rPr lang="en-US" sz="1200" dirty="0">
                <a:latin typeface="Tahoma" panose="020B0604030504040204" pitchFamily="34" charset="0"/>
                <a:ea typeface="Tahoma" panose="020B0604030504040204" pitchFamily="34" charset="0"/>
                <a:cs typeface="Tahoma" panose="020B0604030504040204" pitchFamily="34" charset="0"/>
              </a:rPr>
              <a:t>Anadarko has consistently worked to increase the qualify of work as well as maintain the support levels at those high quality levels. Anadarko worked diligently throughout the performance period to adapt to the ever changing work climate in the USDA Washington, D.C. Office. They have increased and now maintain a high customer feedback rating.  Quality of service has trended up during the performance period due to Anadarko’s process improvement collaboration with Government staff. - </a:t>
            </a:r>
            <a:r>
              <a:rPr lang="en-US" sz="1200" i="1" dirty="0">
                <a:latin typeface="Tahoma" panose="020B0604030504040204" pitchFamily="34" charset="0"/>
                <a:ea typeface="Tahoma" panose="020B0604030504040204" pitchFamily="34" charset="0"/>
                <a:cs typeface="Tahoma" panose="020B0604030504040204" pitchFamily="34" charset="0"/>
              </a:rPr>
              <a:t>USDA Contracting Officer</a:t>
            </a:r>
          </a:p>
        </p:txBody>
      </p:sp>
    </p:spTree>
    <p:extLst>
      <p:ext uri="{BB962C8B-B14F-4D97-AF65-F5344CB8AC3E}">
        <p14:creationId xmlns:p14="http://schemas.microsoft.com/office/powerpoint/2010/main" val="274570292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15317</TotalTime>
  <Words>2312</Words>
  <Application>Microsoft Office PowerPoint</Application>
  <PresentationFormat>On-screen Show (4:3)</PresentationFormat>
  <Paragraphs>465</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Narrow</vt:lpstr>
      <vt:lpstr>Tahoma</vt:lpstr>
      <vt:lpstr>Default Design</vt:lpstr>
      <vt:lpstr>PowerPoint Presentation</vt:lpstr>
      <vt:lpstr>Tribal Purpose</vt:lpstr>
      <vt:lpstr>Philosophy and  Results</vt:lpstr>
      <vt:lpstr>Company Data</vt:lpstr>
      <vt:lpstr>Locations and  Customers</vt:lpstr>
      <vt:lpstr>Contracting Avenues</vt:lpstr>
      <vt:lpstr>PowerPoint Presentation</vt:lpstr>
      <vt:lpstr>Information  Technology</vt:lpstr>
      <vt:lpstr>Information  Technology (cont.)</vt:lpstr>
      <vt:lpstr>Logistics &amp; Facility  Operations</vt:lpstr>
      <vt:lpstr>Logistics &amp; Facility  Operations (cont.)</vt:lpstr>
      <vt:lpstr>PowerPoint Presentation</vt:lpstr>
      <vt:lpstr>PowerPoint Presentation</vt:lpstr>
      <vt:lpstr>Business &amp; Contract Operations</vt:lpstr>
      <vt:lpstr>Business &amp; Contract Operations (cont.)</vt:lpstr>
      <vt:lpstr>Corporate Office </vt:lpstr>
      <vt:lpstr>Benefits of Using AI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Experience and Capabilities</dc:title>
  <dc:creator>Kenn Hall</dc:creator>
  <cp:lastModifiedBy>Patlan, Ashley [AI]</cp:lastModifiedBy>
  <cp:revision>1288</cp:revision>
  <cp:lastPrinted>2016-11-15T17:32:01Z</cp:lastPrinted>
  <dcterms:created xsi:type="dcterms:W3CDTF">2006-03-01T03:51:33Z</dcterms:created>
  <dcterms:modified xsi:type="dcterms:W3CDTF">2018-09-03T00:13:23Z</dcterms:modified>
</cp:coreProperties>
</file>